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79" r:id="rId3"/>
    <p:sldId id="280" r:id="rId4"/>
    <p:sldId id="281" r:id="rId5"/>
    <p:sldId id="282" r:id="rId6"/>
    <p:sldId id="285" r:id="rId7"/>
    <p:sldId id="286" r:id="rId8"/>
    <p:sldId id="257" r:id="rId9"/>
    <p:sldId id="258" r:id="rId10"/>
    <p:sldId id="268" r:id="rId11"/>
    <p:sldId id="269" r:id="rId12"/>
    <p:sldId id="267" r:id="rId13"/>
    <p:sldId id="259" r:id="rId14"/>
    <p:sldId id="260" r:id="rId15"/>
    <p:sldId id="261" r:id="rId16"/>
    <p:sldId id="284" r:id="rId17"/>
    <p:sldId id="262" r:id="rId18"/>
    <p:sldId id="263" r:id="rId19"/>
    <p:sldId id="264" r:id="rId20"/>
    <p:sldId id="271" r:id="rId21"/>
    <p:sldId id="283" r:id="rId22"/>
    <p:sldId id="270" r:id="rId23"/>
    <p:sldId id="277" r:id="rId24"/>
    <p:sldId id="272" r:id="rId25"/>
    <p:sldId id="273" r:id="rId26"/>
    <p:sldId id="275" r:id="rId27"/>
    <p:sldId id="274" r:id="rId28"/>
    <p:sldId id="276" r:id="rId29"/>
    <p:sldId id="265" r:id="rId30"/>
    <p:sldId id="287" r:id="rId31"/>
    <p:sldId id="26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502733-EF38-2048-9819-FD2858A4AA91}" v="299" dt="2025-01-13T16:53:00.4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44"/>
    <p:restoredTop sz="92696"/>
  </p:normalViewPr>
  <p:slideViewPr>
    <p:cSldViewPr snapToGrid="0">
      <p:cViewPr>
        <p:scale>
          <a:sx n="137" d="100"/>
          <a:sy n="137" d="100"/>
        </p:scale>
        <p:origin x="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A0BCD-B8A9-0B4A-BB71-77F5A626A1CC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C61BD-40E8-3145-8A6D-24ADB0933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68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Lynnas</a:t>
            </a:r>
            <a:r>
              <a:rPr lang="en-US" dirty="0"/>
              <a:t> new clustering, 31 clusters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C61BD-40E8-3145-8A6D-24ADB0933D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38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this can tell how male or female a given cluster is, it is constrained to 1 or 0 so we need to combine it with continuity analysis when making any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C61BD-40E8-3145-8A6D-24ADB0933D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52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focus more on clusters that have already changed sex, intermediate, or yet to sex change? Which of these makes sense as the orchestrator of sex change?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C61BD-40E8-3145-8A6D-24ADB0933D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31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975EA-5AFF-BAA5-F9C2-D952842E2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7ACE4-37F5-E073-F95C-F7D157D92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70C63A-FCA8-9005-8780-A591A0C99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14533-A754-85F6-DADF-74D885B4A1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C61BD-40E8-3145-8A6D-24ADB0933D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28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individuals fall in the intermediate category which is exactly what we wanted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C61BD-40E8-3145-8A6D-24ADB0933D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27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POA4 and RG get weird (as well as a few others), while microglia, oligos, </a:t>
            </a:r>
            <a:r>
              <a:rPr lang="en-US" dirty="0" err="1"/>
              <a:t>fibros</a:t>
            </a:r>
            <a:r>
              <a:rPr lang="en-US" dirty="0"/>
              <a:t>, and Dm stay normal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C61BD-40E8-3145-8A6D-24ADB0933D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18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DA23B-E8AA-ABB6-9A42-665D3524D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70C149-3FF7-3706-D1FD-C6B6E6160E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D997A0-F646-921C-8B36-5953CB090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UMAP with all clusters labeled, see if 19 is positive for estrogen and androgen receptors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A52D3-846B-8B21-077A-C31C292E4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C61BD-40E8-3145-8A6D-24ADB0933D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04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not sure how robust this method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C61BD-40E8-3145-8A6D-24ADB0933D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37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C61BD-40E8-3145-8A6D-24ADB0933D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17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A5331-F411-63D9-F2D9-70CEC333F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A035B3-6B6A-0E40-4161-66852F001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1BEA83-530C-9726-C8DD-96C499B9F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2EC44-1B80-D552-2E3E-8082EEEF66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C61BD-40E8-3145-8A6D-24ADB0933D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1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C61BD-40E8-3145-8A6D-24ADB0933D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6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972B9-D283-ECB5-4B07-E247E687C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B6E742-DF88-E878-F5E7-FD4D0215EE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E2491F-3390-C7F9-5CE4-F949E0396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mix of </a:t>
            </a:r>
            <a:r>
              <a:rPr lang="en-US" dirty="0" err="1"/>
              <a:t>gaba</a:t>
            </a:r>
            <a:r>
              <a:rPr lang="en-US" dirty="0"/>
              <a:t> and glut markers in 19 is super interesting to me. Cluster 15 may be a cluster to avoid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778CA-85F5-A342-8076-409991941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C61BD-40E8-3145-8A6D-24ADB0933D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7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48E7E-173D-C379-03B3-9E587B94F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BD22B3-E8B9-5285-C4D8-53F16203E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549F93-082F-4F48-DC85-64B3EC10D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one cluster expresses </a:t>
            </a:r>
            <a:r>
              <a:rPr lang="en-US" dirty="0" err="1"/>
              <a:t>cckbrb</a:t>
            </a:r>
            <a:r>
              <a:rPr lang="en-US" dirty="0"/>
              <a:t> so I hope we are right that it is predominantly in the pituitary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40883-A003-FE37-30AD-56094829F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C61BD-40E8-3145-8A6D-24ADB0933D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95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I use the label transfer function from Seurat, though I still think its like playing a game of telephone with the cichlid data. I’d like to directly map my data to the cichlid </a:t>
            </a:r>
            <a:r>
              <a:rPr lang="en-US" dirty="0" err="1"/>
              <a:t>daat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C61BD-40E8-3145-8A6D-24ADB0933D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96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 9 and 10 align with 12 in previous object, what is it? This is all a mess again, I want the cichlid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C61BD-40E8-3145-8A6D-24ADB0933D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14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define these classes of DEG based on pairwise comparisons between dominants, males, and females, I think they are pretty intuitive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C61BD-40E8-3145-8A6D-24ADB0933D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47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C61BD-40E8-3145-8A6D-24ADB0933D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21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3CDDF-60CF-6D46-AECC-1D2E834E2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A8AD68-2B41-FB2F-304C-92A5E2EC1B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F3DA1D-B931-0639-8918-4556CAE4A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F4ABC-3BF7-4282-890A-A51B1311B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C61BD-40E8-3145-8A6D-24ADB0933D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84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84A16-8448-4670-3F37-3B0596857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8EA108-B2BC-1E0C-E6FF-0F721BC92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A8D37-A79E-B049-4E87-8115A74BA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5CA2-EB33-C947-92D7-E62C238FF340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11881-E46E-C15C-C00D-65AF0CD55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E8E4E-9184-66C8-AAC0-5994354A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15118-EF43-ED4C-AB6D-60CE4A2D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31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4BD8A-D175-93A7-BAF4-D3037CF47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0C5977-F9A6-23B9-3D84-A3782E4E6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0D528-3EFC-45DB-27A0-AD631FA66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5CA2-EB33-C947-92D7-E62C238FF340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CBC69-A739-5648-592E-517F45776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95BB2-8E42-01C2-DEC9-17BEA1E62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15118-EF43-ED4C-AB6D-60CE4A2D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85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D7CA7B-61CD-3C93-9621-A13002BEF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43ADD-E2BC-7909-4B7D-657DB72E2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2B663-F2B0-BE89-55AC-0213CE955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5CA2-EB33-C947-92D7-E62C238FF340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EE7D9-1DB2-6C97-AA74-EDDBD038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6F3A4-DC5D-6C38-243F-4725750DB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15118-EF43-ED4C-AB6D-60CE4A2D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99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DF93-8207-DBD4-9765-14B3CEC48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FE582-9B46-FF3C-FC17-2CF2AA96E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60E57-CAAB-9476-BA66-2AD2B531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5CA2-EB33-C947-92D7-E62C238FF340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6C1AD-7468-A9D3-5621-6C6BC0C05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C5CB5-910F-EFDB-FA66-6BB75A69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15118-EF43-ED4C-AB6D-60CE4A2D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00CCC-5F98-FEEB-824B-46666206D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C3386-2156-A1DD-DC8D-A1958A2C4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80DA6-15BF-897F-F6A0-48DF82D67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5CA2-EB33-C947-92D7-E62C238FF340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35849-5775-CE94-1EDA-4F348A753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0121A-6AD6-07DF-FE72-F97E9F476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15118-EF43-ED4C-AB6D-60CE4A2D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09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1F5AE-EA42-0D2E-2691-525C89876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B4D2-D858-43AF-C6C9-B285A6B104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E175C-285D-F9F5-BE06-EAE23E98D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00647-CED1-CE0A-4D41-860E36EE8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5CA2-EB33-C947-92D7-E62C238FF340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7C748-468E-0442-A8D0-46E7A3206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1958E-49F6-58F0-167F-E192C0476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15118-EF43-ED4C-AB6D-60CE4A2D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02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55FD-2EF1-4E6B-61CC-EE1C1B98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F269A-C841-5B2C-2F07-346CDFE26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67D17-7C28-F6FD-64CF-542ECBE23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9956F-29C3-C7C8-3DA4-1F5A099AD9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271CF5-62E8-9231-90D2-4F14A3313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302620-9A4D-0B81-96F6-A1D220D94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5CA2-EB33-C947-92D7-E62C238FF340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0B54C7-FFFB-FD91-F023-11E9DBBD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CAF440-0ED5-BC90-550C-479292C7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15118-EF43-ED4C-AB6D-60CE4A2D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31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4E24-2B3E-2C79-57E9-E1D3A66D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DBDFE1-6454-7D08-2724-099D0DD30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5CA2-EB33-C947-92D7-E62C238FF340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A250B-ED06-E05E-358F-9ABDBB6AE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79E7A-B6B5-1AFF-A664-68CA0D4B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15118-EF43-ED4C-AB6D-60CE4A2D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83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585750-6AD7-F86D-DDC8-D3DF190A6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5CA2-EB33-C947-92D7-E62C238FF340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668EE-EBEA-A5F0-4D15-25A8F8236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31F95-14FC-0CDE-4859-EE25E4B2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15118-EF43-ED4C-AB6D-60CE4A2D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7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A7EB4-5D5E-F305-63C2-A831507F1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B5161-8AC1-D6E3-D252-E8BA33FA7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5F79BC-946B-1EFE-22C4-8EBD8BA76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D43FF-0128-1324-A003-DCCF4EB5C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5CA2-EB33-C947-92D7-E62C238FF340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7D1F7-0256-ECCC-8A26-65EB170DF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CB7EA5-FC3A-1D71-7DD9-E785A8BD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15118-EF43-ED4C-AB6D-60CE4A2D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B6C61-18A0-6812-3E6F-A60090DC3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88D2D2-EE02-D28C-3108-ED94C0D6E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44078-1B86-F266-A179-B34498DCF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593D4-7C94-FCE4-2E42-938B26199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5CA2-EB33-C947-92D7-E62C238FF340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31F60-94CE-17CB-78FF-202B3DE4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4B735-06B8-1DB3-626F-38FC8747E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15118-EF43-ED4C-AB6D-60CE4A2D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46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9F4E10-B93B-1A7E-0973-0ABB77506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A0257-1132-DAC7-0DA2-CF859F2A7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0F7C8-5222-52CF-464C-37745BD45B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965CA2-EB33-C947-92D7-E62C238FF340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DBC8F-8F23-E951-5404-1AE8E6D0AD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A5630-322F-4012-F50F-473ECC6A7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515118-EF43-ED4C-AB6D-60CE4A2D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77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E2656F-5D50-05AC-9942-3055E56A4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4" t="1138" r="794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565676-7ABD-A106-52C4-BF4B317A1B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Anemonefish POA </a:t>
            </a:r>
            <a:r>
              <a:rPr lang="en-US" sz="4800" dirty="0" err="1">
                <a:solidFill>
                  <a:schemeClr val="bg1"/>
                </a:solidFill>
              </a:rPr>
              <a:t>Multiome</a:t>
            </a:r>
            <a:r>
              <a:rPr lang="en-US" sz="4800" dirty="0">
                <a:solidFill>
                  <a:schemeClr val="bg1"/>
                </a:solidFill>
              </a:rPr>
              <a:t> Updates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A6100-75FB-229C-2A3C-24F9EA058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Gabriel Graham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403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E6E9-565E-B71C-10CD-E76E00BD8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Proportion Differences </a:t>
            </a:r>
          </a:p>
        </p:txBody>
      </p:sp>
      <p:pic>
        <p:nvPicPr>
          <p:cNvPr id="4" name="Picture 3" descr="A graph of a number of bars&#10;&#10;Description automatically generated">
            <a:extLst>
              <a:ext uri="{FF2B5EF4-FFF2-40B4-BE49-F238E27FC236}">
                <a16:creationId xmlns:a16="http://schemas.microsoft.com/office/drawing/2014/main" id="{B6034E26-2CE4-56AB-69AE-685462DBED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874" y="1545778"/>
            <a:ext cx="9176991" cy="48934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1F7CE-7D8D-9198-A921-AFAB49C21ACF}"/>
              </a:ext>
            </a:extLst>
          </p:cNvPr>
          <p:cNvSpPr txBox="1"/>
          <p:nvPr/>
        </p:nvSpPr>
        <p:spPr>
          <a:xfrm>
            <a:off x="247607" y="1620253"/>
            <a:ext cx="298473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Clusters with at least 2 pairwise differences:</a:t>
            </a:r>
          </a:p>
          <a:p>
            <a:r>
              <a:rPr lang="en-US" b="1" dirty="0"/>
              <a:t>Downregulated</a:t>
            </a:r>
          </a:p>
          <a:p>
            <a:r>
              <a:rPr lang="en-US" dirty="0"/>
              <a:t>0 - POA_1 – mixed</a:t>
            </a:r>
          </a:p>
          <a:p>
            <a:r>
              <a:rPr lang="en-US" dirty="0"/>
              <a:t>3 - </a:t>
            </a:r>
            <a:r>
              <a:rPr lang="en-US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 (Body CS)"/>
              </a:rPr>
              <a:t>gal+ GLUT – probably POA</a:t>
            </a:r>
            <a:r>
              <a:rPr lang="en-US" dirty="0">
                <a:effectLst/>
              </a:rPr>
              <a:t> </a:t>
            </a:r>
          </a:p>
          <a:p>
            <a:r>
              <a:rPr lang="en-US" dirty="0">
                <a:effectLst/>
              </a:rPr>
              <a:t>27 - POA_6_GLUT  (potentially PVN)</a:t>
            </a:r>
          </a:p>
          <a:p>
            <a:endParaRPr lang="en-US" dirty="0">
              <a:effectLst/>
            </a:endParaRPr>
          </a:p>
          <a:p>
            <a:r>
              <a:rPr lang="en-US" b="1" dirty="0"/>
              <a:t>Upregulated</a:t>
            </a:r>
            <a:endParaRPr lang="en-US" b="1" dirty="0">
              <a:effectLst/>
            </a:endParaRPr>
          </a:p>
          <a:p>
            <a:r>
              <a:rPr lang="en-US" dirty="0"/>
              <a:t>4 – Oligodendrocytes</a:t>
            </a:r>
          </a:p>
          <a:p>
            <a:r>
              <a:rPr lang="en-US" dirty="0"/>
              <a:t>30 – Ignore</a:t>
            </a:r>
          </a:p>
          <a:p>
            <a:endParaRPr lang="en-US" dirty="0"/>
          </a:p>
          <a:p>
            <a:r>
              <a:rPr lang="en-US" b="1" dirty="0"/>
              <a:t>Transient Changes</a:t>
            </a:r>
          </a:p>
          <a:p>
            <a:r>
              <a:rPr lang="en-US" dirty="0"/>
              <a:t>10 - </a:t>
            </a:r>
            <a:r>
              <a:rPr lang="en-US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 (Body CS)"/>
              </a:rPr>
              <a:t>ccka+Glut_1</a:t>
            </a:r>
            <a:endParaRPr lang="en-US" dirty="0"/>
          </a:p>
          <a:p>
            <a:r>
              <a:rPr lang="en-US" dirty="0"/>
              <a:t>17 - </a:t>
            </a:r>
            <a:r>
              <a:rPr lang="en-US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 (Body CS)"/>
              </a:rPr>
              <a:t>POA_3 GLUT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37CD6E-5E20-5042-4BD9-88DD88A86B66}"/>
              </a:ext>
            </a:extLst>
          </p:cNvPr>
          <p:cNvSpPr txBox="1"/>
          <p:nvPr/>
        </p:nvSpPr>
        <p:spPr>
          <a:xfrm>
            <a:off x="5984613" y="4096663"/>
            <a:ext cx="80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ccka</a:t>
            </a:r>
            <a:r>
              <a:rPr lang="en-US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A4E8AF-80C6-1771-4B61-9AEBAC3DD0E4}"/>
              </a:ext>
            </a:extLst>
          </p:cNvPr>
          <p:cNvSpPr txBox="1"/>
          <p:nvPr/>
        </p:nvSpPr>
        <p:spPr>
          <a:xfrm>
            <a:off x="7588369" y="4395730"/>
            <a:ext cx="119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POA_3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42B031-DEB3-A4FE-029A-F30065943727}"/>
              </a:ext>
            </a:extLst>
          </p:cNvPr>
          <p:cNvSpPr txBox="1"/>
          <p:nvPr/>
        </p:nvSpPr>
        <p:spPr>
          <a:xfrm>
            <a:off x="4574793" y="3244334"/>
            <a:ext cx="71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Oligs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07705-5D83-4C7A-FC4E-C38E6B11539E}"/>
              </a:ext>
            </a:extLst>
          </p:cNvPr>
          <p:cNvSpPr txBox="1"/>
          <p:nvPr/>
        </p:nvSpPr>
        <p:spPr>
          <a:xfrm>
            <a:off x="4352544" y="2545805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gal+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B11D2F-AD9F-6180-3905-487A24ED9C70}"/>
              </a:ext>
            </a:extLst>
          </p:cNvPr>
          <p:cNvSpPr txBox="1"/>
          <p:nvPr/>
        </p:nvSpPr>
        <p:spPr>
          <a:xfrm>
            <a:off x="3363884" y="1250921"/>
            <a:ext cx="84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POA_1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5C69F9-508E-CAA6-9536-246F15A2946D}"/>
              </a:ext>
            </a:extLst>
          </p:cNvPr>
          <p:cNvSpPr txBox="1"/>
          <p:nvPr/>
        </p:nvSpPr>
        <p:spPr>
          <a:xfrm>
            <a:off x="9629797" y="4650661"/>
            <a:ext cx="147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POA_6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D3C131-8909-CB83-507C-B2E24C853714}"/>
              </a:ext>
            </a:extLst>
          </p:cNvPr>
          <p:cNvCxnSpPr/>
          <p:nvPr/>
        </p:nvCxnSpPr>
        <p:spPr>
          <a:xfrm flipH="1">
            <a:off x="6240152" y="4465995"/>
            <a:ext cx="201837" cy="184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EEB828-DFCD-70AA-725E-DF5E8F52E17F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539113" y="2915137"/>
            <a:ext cx="197479" cy="3291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0A66A2-2544-5B51-0006-7606BFDE752D}"/>
              </a:ext>
            </a:extLst>
          </p:cNvPr>
          <p:cNvCxnSpPr>
            <a:cxnSpLocks/>
          </p:cNvCxnSpPr>
          <p:nvPr/>
        </p:nvCxnSpPr>
        <p:spPr>
          <a:xfrm flipH="1">
            <a:off x="4802659" y="3539524"/>
            <a:ext cx="131798" cy="2280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36EFDD-692B-BBF4-0963-D40B4BD714E9}"/>
              </a:ext>
            </a:extLst>
          </p:cNvPr>
          <p:cNvCxnSpPr/>
          <p:nvPr/>
        </p:nvCxnSpPr>
        <p:spPr>
          <a:xfrm flipH="1">
            <a:off x="7933038" y="4835327"/>
            <a:ext cx="128346" cy="115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13B61C-CE47-2AA2-B960-34E8642730D8}"/>
              </a:ext>
            </a:extLst>
          </p:cNvPr>
          <p:cNvCxnSpPr>
            <a:cxnSpLocks/>
          </p:cNvCxnSpPr>
          <p:nvPr/>
        </p:nvCxnSpPr>
        <p:spPr>
          <a:xfrm flipH="1">
            <a:off x="3787333" y="1554349"/>
            <a:ext cx="1" cy="142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A47A408-BF6C-B0A5-83A6-2C87103B46EC}"/>
              </a:ext>
            </a:extLst>
          </p:cNvPr>
          <p:cNvCxnSpPr>
            <a:cxnSpLocks/>
          </p:cNvCxnSpPr>
          <p:nvPr/>
        </p:nvCxnSpPr>
        <p:spPr>
          <a:xfrm flipH="1">
            <a:off x="10227212" y="4979282"/>
            <a:ext cx="110041" cy="281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489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EA129-B098-8F52-5F42-723269628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2697-467D-A085-F7D6-98101F35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Proportion Differences </a:t>
            </a:r>
          </a:p>
        </p:txBody>
      </p:sp>
      <p:pic>
        <p:nvPicPr>
          <p:cNvPr id="4" name="Picture 3" descr="A graph of a number of bars&#10;&#10;Description automatically generated">
            <a:extLst>
              <a:ext uri="{FF2B5EF4-FFF2-40B4-BE49-F238E27FC236}">
                <a16:creationId xmlns:a16="http://schemas.microsoft.com/office/drawing/2014/main" id="{9C9DBC3E-CE69-6B8D-3292-DE0958B5F8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874" y="1545778"/>
            <a:ext cx="9176991" cy="48934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0353A4-62CD-6D11-3A31-83E63AFAC9D5}"/>
              </a:ext>
            </a:extLst>
          </p:cNvPr>
          <p:cNvSpPr txBox="1"/>
          <p:nvPr/>
        </p:nvSpPr>
        <p:spPr>
          <a:xfrm>
            <a:off x="247607" y="1335773"/>
            <a:ext cx="298473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Clusters with 1pairwise difference:</a:t>
            </a:r>
          </a:p>
          <a:p>
            <a:r>
              <a:rPr lang="en-US" b="1" dirty="0"/>
              <a:t>Downregulated</a:t>
            </a:r>
          </a:p>
          <a:p>
            <a:r>
              <a:rPr lang="en-US" dirty="0"/>
              <a:t>1 - POA_2</a:t>
            </a:r>
          </a:p>
          <a:p>
            <a:endParaRPr lang="en-US" dirty="0">
              <a:effectLst/>
            </a:endParaRPr>
          </a:p>
          <a:p>
            <a:r>
              <a:rPr lang="en-US" b="1" dirty="0"/>
              <a:t>Upregulated</a:t>
            </a:r>
          </a:p>
          <a:p>
            <a:r>
              <a:rPr lang="en-US" dirty="0"/>
              <a:t>6 – Dm (?)</a:t>
            </a:r>
          </a:p>
          <a:p>
            <a:r>
              <a:rPr lang="en-US" dirty="0">
                <a:effectLst/>
              </a:rPr>
              <a:t>14 – Microgli</a:t>
            </a:r>
            <a:r>
              <a:rPr lang="en-US" dirty="0"/>
              <a:t>a</a:t>
            </a:r>
          </a:p>
          <a:p>
            <a:r>
              <a:rPr lang="en-US" dirty="0">
                <a:effectLst/>
              </a:rPr>
              <a:t>15 - </a:t>
            </a:r>
            <a:r>
              <a:rPr lang="en-US" dirty="0" err="1"/>
              <a:t>p</a:t>
            </a:r>
            <a:r>
              <a:rPr lang="en-US" dirty="0" err="1">
                <a:effectLst/>
              </a:rPr>
              <a:t>dyn</a:t>
            </a:r>
            <a:r>
              <a:rPr lang="en-US" dirty="0">
                <a:effectLst/>
              </a:rPr>
              <a:t>+</a:t>
            </a:r>
          </a:p>
          <a:p>
            <a:r>
              <a:rPr lang="en-US" dirty="0"/>
              <a:t>29 – Fibroblasts</a:t>
            </a:r>
          </a:p>
          <a:p>
            <a:endParaRPr lang="en-US" dirty="0"/>
          </a:p>
          <a:p>
            <a:r>
              <a:rPr lang="en-US" b="1" dirty="0"/>
              <a:t>Transient Changes</a:t>
            </a:r>
          </a:p>
          <a:p>
            <a:r>
              <a:rPr lang="en-US" dirty="0"/>
              <a:t>2 -  Radial Glia – </a:t>
            </a:r>
            <a:r>
              <a:rPr lang="en-US" u="sng" dirty="0"/>
              <a:t>Up</a:t>
            </a:r>
          </a:p>
          <a:p>
            <a:r>
              <a:rPr lang="en-US" dirty="0"/>
              <a:t>5- </a:t>
            </a:r>
            <a:r>
              <a:rPr lang="en-US" dirty="0" err="1"/>
              <a:t>n</a:t>
            </a:r>
            <a:r>
              <a:rPr lang="en-US" dirty="0" err="1">
                <a:effectLst/>
              </a:rPr>
              <a:t>py</a:t>
            </a:r>
            <a:r>
              <a:rPr lang="en-US" dirty="0">
                <a:effectLst/>
              </a:rPr>
              <a:t>+ </a:t>
            </a:r>
            <a:r>
              <a:rPr lang="en-US" dirty="0" err="1">
                <a:effectLst/>
              </a:rPr>
              <a:t>cckbra</a:t>
            </a:r>
            <a:r>
              <a:rPr lang="en-US" dirty="0">
                <a:effectLst/>
              </a:rPr>
              <a:t>+ - </a:t>
            </a:r>
            <a:r>
              <a:rPr lang="en-US" u="sng" dirty="0">
                <a:effectLst/>
              </a:rPr>
              <a:t>Down</a:t>
            </a:r>
          </a:p>
          <a:p>
            <a:r>
              <a:rPr lang="en-US" dirty="0">
                <a:effectLst/>
              </a:rPr>
              <a:t>9 – tac1+ - </a:t>
            </a:r>
            <a:r>
              <a:rPr lang="en-US" u="sng" dirty="0">
                <a:effectLst/>
              </a:rPr>
              <a:t>Down</a:t>
            </a:r>
          </a:p>
          <a:p>
            <a:r>
              <a:rPr lang="en-US" dirty="0"/>
              <a:t>12 – ach+ - </a:t>
            </a:r>
            <a:r>
              <a:rPr lang="en-US" u="sng" dirty="0"/>
              <a:t>Down</a:t>
            </a:r>
          </a:p>
          <a:p>
            <a:r>
              <a:rPr lang="en-US" dirty="0"/>
              <a:t>13 – Di-G – </a:t>
            </a:r>
            <a:r>
              <a:rPr lang="en-US" u="sng" dirty="0"/>
              <a:t>Up</a:t>
            </a:r>
          </a:p>
          <a:p>
            <a:r>
              <a:rPr lang="en-US" dirty="0"/>
              <a:t>25 – GABA - </a:t>
            </a:r>
            <a:r>
              <a:rPr lang="en-US" u="sng" dirty="0"/>
              <a:t>Up</a:t>
            </a:r>
            <a:endParaRPr lang="en-US" u="sng" dirty="0">
              <a:effectLst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61261A-B3F4-3F5B-EA2B-EF05FB4A452C}"/>
              </a:ext>
            </a:extLst>
          </p:cNvPr>
          <p:cNvSpPr txBox="1"/>
          <p:nvPr/>
        </p:nvSpPr>
        <p:spPr>
          <a:xfrm>
            <a:off x="5579713" y="4096663"/>
            <a:ext cx="80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tac1+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B892F4-14F5-2135-9491-5968FE2B10C7}"/>
              </a:ext>
            </a:extLst>
          </p:cNvPr>
          <p:cNvSpPr txBox="1"/>
          <p:nvPr/>
        </p:nvSpPr>
        <p:spPr>
          <a:xfrm>
            <a:off x="4012096" y="3059668"/>
            <a:ext cx="49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8BAAA9-AB54-3D32-38B9-6BC384674D84}"/>
              </a:ext>
            </a:extLst>
          </p:cNvPr>
          <p:cNvSpPr txBox="1"/>
          <p:nvPr/>
        </p:nvSpPr>
        <p:spPr>
          <a:xfrm>
            <a:off x="9351552" y="4618395"/>
            <a:ext cx="1133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GABA</a:t>
            </a:r>
          </a:p>
          <a:p>
            <a:r>
              <a:rPr lang="en-US" dirty="0" err="1"/>
              <a:t>cckbra</a:t>
            </a:r>
            <a:r>
              <a:rPr lang="en-US" dirty="0"/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D26339-E1CE-8DBD-91AE-3E23B0674E41}"/>
              </a:ext>
            </a:extLst>
          </p:cNvPr>
          <p:cNvSpPr txBox="1"/>
          <p:nvPr/>
        </p:nvSpPr>
        <p:spPr>
          <a:xfrm>
            <a:off x="0" y="-335"/>
            <a:ext cx="3268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seems like POA clusters</a:t>
            </a:r>
          </a:p>
          <a:p>
            <a:r>
              <a:rPr lang="en-US" dirty="0"/>
              <a:t>particularly undergo proportion</a:t>
            </a:r>
          </a:p>
          <a:p>
            <a:r>
              <a:rPr lang="en-US" dirty="0"/>
              <a:t>changes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BCC64-651E-3DC5-15AF-3740A8099E72}"/>
              </a:ext>
            </a:extLst>
          </p:cNvPr>
          <p:cNvSpPr txBox="1"/>
          <p:nvPr/>
        </p:nvSpPr>
        <p:spPr>
          <a:xfrm>
            <a:off x="3630850" y="1344856"/>
            <a:ext cx="84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POA_2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12430B-25F9-E7DE-AFBD-94C5AA17BC7D}"/>
              </a:ext>
            </a:extLst>
          </p:cNvPr>
          <p:cNvSpPr txBox="1"/>
          <p:nvPr/>
        </p:nvSpPr>
        <p:spPr>
          <a:xfrm>
            <a:off x="4666303" y="2617897"/>
            <a:ext cx="987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npy</a:t>
            </a:r>
            <a:r>
              <a:rPr lang="en-US" dirty="0"/>
              <a:t>+ </a:t>
            </a:r>
          </a:p>
          <a:p>
            <a:pPr algn="ctr"/>
            <a:r>
              <a:rPr lang="en-US" dirty="0" err="1"/>
              <a:t>cckbra</a:t>
            </a:r>
            <a:r>
              <a:rPr lang="en-US" dirty="0"/>
              <a:t>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BD017D-02B7-1F5D-3EBB-0F192D575A72}"/>
              </a:ext>
            </a:extLst>
          </p:cNvPr>
          <p:cNvCxnSpPr>
            <a:cxnSpLocks/>
          </p:cNvCxnSpPr>
          <p:nvPr/>
        </p:nvCxnSpPr>
        <p:spPr>
          <a:xfrm flipH="1">
            <a:off x="4958862" y="3210647"/>
            <a:ext cx="201102" cy="9533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2110A21-EACC-A47B-1B86-6C6A7C45DA60}"/>
              </a:ext>
            </a:extLst>
          </p:cNvPr>
          <p:cNvSpPr txBox="1"/>
          <p:nvPr/>
        </p:nvSpPr>
        <p:spPr>
          <a:xfrm>
            <a:off x="4998037" y="361366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6C70E1-2C38-DB17-2C1C-E6B3BA88B4BD}"/>
              </a:ext>
            </a:extLst>
          </p:cNvPr>
          <p:cNvSpPr txBox="1"/>
          <p:nvPr/>
        </p:nvSpPr>
        <p:spPr>
          <a:xfrm>
            <a:off x="6266523" y="2910452"/>
            <a:ext cx="726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ach+ </a:t>
            </a:r>
          </a:p>
          <a:p>
            <a:r>
              <a:rPr lang="en-US" dirty="0"/>
              <a:t>glut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3757B2-887B-D474-A584-72E3BB799A2E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6629764" y="3556783"/>
            <a:ext cx="0" cy="13317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3C0E179-C10E-F9D1-CA9A-96750050E70E}"/>
              </a:ext>
            </a:extLst>
          </p:cNvPr>
          <p:cNvSpPr txBox="1"/>
          <p:nvPr/>
        </p:nvSpPr>
        <p:spPr>
          <a:xfrm>
            <a:off x="6532809" y="3416770"/>
            <a:ext cx="987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Di-G </a:t>
            </a:r>
          </a:p>
          <a:p>
            <a:pPr algn="ctr"/>
            <a:r>
              <a:rPr lang="en-US" dirty="0" err="1"/>
              <a:t>cckbra</a:t>
            </a:r>
            <a:r>
              <a:rPr lang="en-US" dirty="0"/>
              <a:t>+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488334-0C00-4C76-C3F5-1CCBF944D6A6}"/>
              </a:ext>
            </a:extLst>
          </p:cNvPr>
          <p:cNvCxnSpPr>
            <a:cxnSpLocks/>
          </p:cNvCxnSpPr>
          <p:nvPr/>
        </p:nvCxnSpPr>
        <p:spPr>
          <a:xfrm flipH="1">
            <a:off x="6921170" y="4106772"/>
            <a:ext cx="128114" cy="7244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75790BA-B34D-3A25-E6F5-22418E6A4810}"/>
              </a:ext>
            </a:extLst>
          </p:cNvPr>
          <p:cNvSpPr txBox="1"/>
          <p:nvPr/>
        </p:nvSpPr>
        <p:spPr>
          <a:xfrm>
            <a:off x="6950537" y="410161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MG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7758DF-4CF5-6659-21F1-C858C66774E0}"/>
              </a:ext>
            </a:extLst>
          </p:cNvPr>
          <p:cNvCxnSpPr>
            <a:stCxn id="37" idx="2"/>
          </p:cNvCxnSpPr>
          <p:nvPr/>
        </p:nvCxnSpPr>
        <p:spPr>
          <a:xfrm flipH="1">
            <a:off x="7118952" y="4470950"/>
            <a:ext cx="101050" cy="342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CBB519E-5B76-B75C-C7E4-2DDF0B4A6C77}"/>
              </a:ext>
            </a:extLst>
          </p:cNvPr>
          <p:cNvSpPr txBox="1"/>
          <p:nvPr/>
        </p:nvSpPr>
        <p:spPr>
          <a:xfrm>
            <a:off x="7259160" y="3379206"/>
            <a:ext cx="10338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POA_3</a:t>
            </a:r>
          </a:p>
          <a:p>
            <a:pPr algn="ctr"/>
            <a:r>
              <a:rPr lang="en-US" dirty="0" err="1"/>
              <a:t>cckbra</a:t>
            </a:r>
            <a:r>
              <a:rPr lang="en-US" dirty="0"/>
              <a:t>+ </a:t>
            </a:r>
          </a:p>
          <a:p>
            <a:pPr algn="ctr"/>
            <a:r>
              <a:rPr lang="en-US" dirty="0"/>
              <a:t> </a:t>
            </a:r>
            <a:r>
              <a:rPr lang="en-US" dirty="0" err="1"/>
              <a:t>cckb</a:t>
            </a:r>
            <a:r>
              <a:rPr lang="en-US" dirty="0"/>
              <a:t>+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95A27AF-A241-B2A1-4184-C73725A56FB8}"/>
              </a:ext>
            </a:extLst>
          </p:cNvPr>
          <p:cNvCxnSpPr/>
          <p:nvPr/>
        </p:nvCxnSpPr>
        <p:spPr>
          <a:xfrm flipH="1">
            <a:off x="7376744" y="4222653"/>
            <a:ext cx="298094" cy="612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3C6730B-AFF1-9B7F-1BE9-B0A279445CEA}"/>
              </a:ext>
            </a:extLst>
          </p:cNvPr>
          <p:cNvSpPr txBox="1"/>
          <p:nvPr/>
        </p:nvSpPr>
        <p:spPr>
          <a:xfrm>
            <a:off x="10328063" y="4942890"/>
            <a:ext cx="68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Fibro</a:t>
            </a:r>
          </a:p>
        </p:txBody>
      </p:sp>
    </p:spTree>
    <p:extLst>
      <p:ext uri="{BB962C8B-B14F-4D97-AF65-F5344CB8AC3E}">
        <p14:creationId xmlns:p14="http://schemas.microsoft.com/office/powerpoint/2010/main" val="3647011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07B9-BF8D-8F7C-25E7-8123D38C0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Visualized Another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24284-06D7-C055-0A2D-4A0DA3DB4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85794"/>
            <a:ext cx="12192000" cy="7722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Binomial </a:t>
            </a:r>
            <a:r>
              <a:rPr lang="en-US" dirty="0" err="1"/>
              <a:t>glm</a:t>
            </a:r>
            <a:r>
              <a:rPr lang="en-US" dirty="0"/>
              <a:t> ~ Sex, pairwise contrasts</a:t>
            </a:r>
          </a:p>
        </p:txBody>
      </p:sp>
      <p:pic>
        <p:nvPicPr>
          <p:cNvPr id="4" name="Picture 3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7D320246-398B-F698-DF7E-B47CD6049B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58" y="997796"/>
            <a:ext cx="10103641" cy="50690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41B1BB-72EB-208B-3B21-A6CDE2E340B9}"/>
              </a:ext>
            </a:extLst>
          </p:cNvPr>
          <p:cNvSpPr txBox="1"/>
          <p:nvPr/>
        </p:nvSpPr>
        <p:spPr>
          <a:xfrm>
            <a:off x="0" y="-335"/>
            <a:ext cx="2417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a binomial GLM</a:t>
            </a:r>
          </a:p>
          <a:p>
            <a:r>
              <a:rPr lang="en-US" dirty="0"/>
              <a:t>the right way to do </a:t>
            </a:r>
          </a:p>
          <a:p>
            <a:r>
              <a:rPr lang="en-US" dirty="0"/>
              <a:t>this? GLMER or fisher?</a:t>
            </a:r>
          </a:p>
        </p:txBody>
      </p:sp>
    </p:spTree>
    <p:extLst>
      <p:ext uri="{BB962C8B-B14F-4D97-AF65-F5344CB8AC3E}">
        <p14:creationId xmlns:p14="http://schemas.microsoft.com/office/powerpoint/2010/main" val="1351899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B7399-76E6-F6F7-9BBA-CE0D534ED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210B8-A80F-9C75-DA70-30BCAFB19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Lasso Penalized Prediction of Sex in Dominants</a:t>
            </a:r>
          </a:p>
        </p:txBody>
      </p:sp>
      <p:pic>
        <p:nvPicPr>
          <p:cNvPr id="5122" name="Picture 2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3F7D72F8-AA05-C062-8746-CA0224A450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248" y="1677704"/>
            <a:ext cx="8820752" cy="508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4362F0-4EF4-E020-DBC8-52D844E9CDCC}"/>
              </a:ext>
            </a:extLst>
          </p:cNvPr>
          <p:cNvSpPr txBox="1"/>
          <p:nvPr/>
        </p:nvSpPr>
        <p:spPr>
          <a:xfrm>
            <a:off x="291548" y="1532948"/>
            <a:ext cx="309079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Here, we summarize the expression of the DEGs from the negative binomial, train a lasso model on the data for males (0) and females (1), and then predict the sex of the dominants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plot is the mean sex of all of dominants in each cluster, red is female, green is intermediate, and blue is 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Microglia, radial glia, Dm, and fibroblasts and the POA all seem to be in a male – intermediate stage, while oligos have changed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F4C75-4F27-7B30-E5E6-7B8F2F2CBC49}"/>
              </a:ext>
            </a:extLst>
          </p:cNvPr>
          <p:cNvSpPr txBox="1"/>
          <p:nvPr/>
        </p:nvSpPr>
        <p:spPr>
          <a:xfrm>
            <a:off x="8822912" y="3569182"/>
            <a:ext cx="61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E53A4F-8C2F-14EA-54A8-9F842C7718A8}"/>
              </a:ext>
            </a:extLst>
          </p:cNvPr>
          <p:cNvSpPr txBox="1"/>
          <p:nvPr/>
        </p:nvSpPr>
        <p:spPr>
          <a:xfrm>
            <a:off x="7358548" y="4139506"/>
            <a:ext cx="109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Microglia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3C8E9E-1AA1-9D08-6394-7BD9A1570261}"/>
              </a:ext>
            </a:extLst>
          </p:cNvPr>
          <p:cNvSpPr txBox="1"/>
          <p:nvPr/>
        </p:nvSpPr>
        <p:spPr>
          <a:xfrm>
            <a:off x="4507965" y="3389244"/>
            <a:ext cx="862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Radial </a:t>
            </a:r>
          </a:p>
          <a:p>
            <a:pPr algn="ctr"/>
            <a:r>
              <a:rPr lang="en-US" dirty="0"/>
              <a:t>Glia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AEAB64-4091-0C32-3258-80D2EB377FC9}"/>
              </a:ext>
            </a:extLst>
          </p:cNvPr>
          <p:cNvSpPr txBox="1"/>
          <p:nvPr/>
        </p:nvSpPr>
        <p:spPr>
          <a:xfrm>
            <a:off x="5004556" y="2348808"/>
            <a:ext cx="816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Oligos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D365B-4589-FF76-C7EB-CC6838B6DEE4}"/>
              </a:ext>
            </a:extLst>
          </p:cNvPr>
          <p:cNvSpPr txBox="1"/>
          <p:nvPr/>
        </p:nvSpPr>
        <p:spPr>
          <a:xfrm>
            <a:off x="5662556" y="366687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6A06F-EC36-142D-3923-BDAE57C4851B}"/>
              </a:ext>
            </a:extLst>
          </p:cNvPr>
          <p:cNvSpPr txBox="1"/>
          <p:nvPr/>
        </p:nvSpPr>
        <p:spPr>
          <a:xfrm>
            <a:off x="11254561" y="3919164"/>
            <a:ext cx="68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Fibro</a:t>
            </a:r>
          </a:p>
        </p:txBody>
      </p:sp>
    </p:spTree>
    <p:extLst>
      <p:ext uri="{BB962C8B-B14F-4D97-AF65-F5344CB8AC3E}">
        <p14:creationId xmlns:p14="http://schemas.microsoft.com/office/powerpoint/2010/main" val="1879356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7C7B7-0F44-9AA9-ED59-81C885E61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99180-0B4B-A7E3-8CD2-0D1640B8A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5590"/>
            <a:ext cx="12182813" cy="1325563"/>
          </a:xfrm>
        </p:spPr>
        <p:txBody>
          <a:bodyPr/>
          <a:lstStyle/>
          <a:p>
            <a:pPr algn="ctr"/>
            <a:r>
              <a:rPr lang="en-US" dirty="0"/>
              <a:t>Visualized Another Way</a:t>
            </a:r>
          </a:p>
        </p:txBody>
      </p:sp>
      <p:pic>
        <p:nvPicPr>
          <p:cNvPr id="7170" name="Picture 2" descr="A graph with colored dots and lines&#10;&#10;Description automatically generated">
            <a:extLst>
              <a:ext uri="{FF2B5EF4-FFF2-40B4-BE49-F238E27FC236}">
                <a16:creationId xmlns:a16="http://schemas.microsoft.com/office/drawing/2014/main" id="{129272D3-B1C1-9960-D565-58F3E0B79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813" y="1308120"/>
            <a:ext cx="9525000" cy="554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964F95-074E-7395-64BA-B394046B1130}"/>
              </a:ext>
            </a:extLst>
          </p:cNvPr>
          <p:cNvSpPr txBox="1"/>
          <p:nvPr/>
        </p:nvSpPr>
        <p:spPr>
          <a:xfrm>
            <a:off x="7314886" y="2607179"/>
            <a:ext cx="834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POA-4</a:t>
            </a:r>
          </a:p>
          <a:p>
            <a:pPr algn="ctr"/>
            <a:r>
              <a:rPr lang="en-US" b="1" dirty="0"/>
              <a:t>Mixed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0D89BA-C254-E806-F01E-47F73AB0E4F8}"/>
              </a:ext>
            </a:extLst>
          </p:cNvPr>
          <p:cNvSpPr txBox="1"/>
          <p:nvPr/>
        </p:nvSpPr>
        <p:spPr>
          <a:xfrm>
            <a:off x="4723493" y="3601767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BAD205-BD26-7AC3-DBA2-C862A7B1BFB2}"/>
              </a:ext>
            </a:extLst>
          </p:cNvPr>
          <p:cNvSpPr txBox="1"/>
          <p:nvPr/>
        </p:nvSpPr>
        <p:spPr>
          <a:xfrm>
            <a:off x="5352972" y="3403849"/>
            <a:ext cx="49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816F0-96D2-ACFC-5661-39839AC6848D}"/>
              </a:ext>
            </a:extLst>
          </p:cNvPr>
          <p:cNvSpPr txBox="1"/>
          <p:nvPr/>
        </p:nvSpPr>
        <p:spPr>
          <a:xfrm>
            <a:off x="4862642" y="4777812"/>
            <a:ext cx="901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gal+ GLUT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48360B-10E9-063E-621E-3AB9772EC738}"/>
              </a:ext>
            </a:extLst>
          </p:cNvPr>
          <p:cNvSpPr txBox="1"/>
          <p:nvPr/>
        </p:nvSpPr>
        <p:spPr>
          <a:xfrm>
            <a:off x="5449330" y="4718393"/>
            <a:ext cx="90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Fibro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0F9DAD-7D1E-7EDD-7499-9CB19BB4DAE1}"/>
              </a:ext>
            </a:extLst>
          </p:cNvPr>
          <p:cNvSpPr txBox="1"/>
          <p:nvPr/>
        </p:nvSpPr>
        <p:spPr>
          <a:xfrm>
            <a:off x="5860147" y="4117797"/>
            <a:ext cx="724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Di-G</a:t>
            </a:r>
          </a:p>
          <a:p>
            <a:pPr algn="ctr"/>
            <a:r>
              <a:rPr lang="en-US" dirty="0"/>
              <a:t>GLUT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83510F-025B-B866-C078-1E4F47EEA329}"/>
              </a:ext>
            </a:extLst>
          </p:cNvPr>
          <p:cNvSpPr txBox="1"/>
          <p:nvPr/>
        </p:nvSpPr>
        <p:spPr>
          <a:xfrm>
            <a:off x="6222298" y="3518063"/>
            <a:ext cx="59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84011-F842-61D4-63D3-9AE02C65B691}"/>
              </a:ext>
            </a:extLst>
          </p:cNvPr>
          <p:cNvSpPr txBox="1"/>
          <p:nvPr/>
        </p:nvSpPr>
        <p:spPr>
          <a:xfrm>
            <a:off x="6482228" y="41177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F94EE4-F1A4-5F62-C577-B944F85EF8E9}"/>
              </a:ext>
            </a:extLst>
          </p:cNvPr>
          <p:cNvSpPr txBox="1"/>
          <p:nvPr/>
        </p:nvSpPr>
        <p:spPr>
          <a:xfrm>
            <a:off x="6744170" y="3122658"/>
            <a:ext cx="751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tac1+</a:t>
            </a:r>
            <a:br>
              <a:rPr lang="en-US" dirty="0"/>
            </a:br>
            <a:r>
              <a:rPr lang="en-US" dirty="0"/>
              <a:t>GLUT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52E732-91C0-C6A6-1C02-E177B18BD808}"/>
              </a:ext>
            </a:extLst>
          </p:cNvPr>
          <p:cNvSpPr txBox="1"/>
          <p:nvPr/>
        </p:nvSpPr>
        <p:spPr>
          <a:xfrm>
            <a:off x="7000237" y="3897531"/>
            <a:ext cx="847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Ach+</a:t>
            </a:r>
          </a:p>
          <a:p>
            <a:pPr algn="ctr"/>
            <a:r>
              <a:rPr lang="en-US" dirty="0"/>
              <a:t>GLUT2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F82A38-9B40-B985-72CD-6D6F10CA219C}"/>
              </a:ext>
            </a:extLst>
          </p:cNvPr>
          <p:cNvSpPr txBox="1"/>
          <p:nvPr/>
        </p:nvSpPr>
        <p:spPr>
          <a:xfrm>
            <a:off x="7662098" y="3884279"/>
            <a:ext cx="754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GABA</a:t>
            </a:r>
          </a:p>
          <a:p>
            <a:pPr algn="ctr"/>
            <a:r>
              <a:rPr lang="en-US" dirty="0" err="1"/>
              <a:t>npy</a:t>
            </a:r>
            <a:r>
              <a:rPr lang="en-US" dirty="0"/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E798AA-CBD5-C4E4-EC90-7D0AE4F2B0FB}"/>
              </a:ext>
            </a:extLst>
          </p:cNvPr>
          <p:cNvSpPr txBox="1"/>
          <p:nvPr/>
        </p:nvSpPr>
        <p:spPr>
          <a:xfrm>
            <a:off x="7972896" y="2317359"/>
            <a:ext cx="7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40683C-59A7-CA9F-942D-B6F9C6FE185A}"/>
              </a:ext>
            </a:extLst>
          </p:cNvPr>
          <p:cNvSpPr txBox="1"/>
          <p:nvPr/>
        </p:nvSpPr>
        <p:spPr>
          <a:xfrm>
            <a:off x="4309675" y="5744918"/>
            <a:ext cx="102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cckbra</a:t>
            </a:r>
            <a:r>
              <a:rPr lang="en-US" b="1" dirty="0"/>
              <a:t>+</a:t>
            </a:r>
          </a:p>
          <a:p>
            <a:pPr algn="ctr"/>
            <a:r>
              <a:rPr lang="en-US" b="1" dirty="0"/>
              <a:t>GABA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A94613-133D-8C55-4107-EBC06A1CC232}"/>
              </a:ext>
            </a:extLst>
          </p:cNvPr>
          <p:cNvSpPr txBox="1"/>
          <p:nvPr/>
        </p:nvSpPr>
        <p:spPr>
          <a:xfrm>
            <a:off x="3963192" y="4207702"/>
            <a:ext cx="847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tac1+</a:t>
            </a:r>
            <a:br>
              <a:rPr lang="en-US" dirty="0"/>
            </a:br>
            <a:r>
              <a:rPr lang="en-US" dirty="0"/>
              <a:t>GLUT2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16650D-CC90-9D0C-F5AF-C5C6E4C2DD3E}"/>
              </a:ext>
            </a:extLst>
          </p:cNvPr>
          <p:cNvSpPr txBox="1"/>
          <p:nvPr/>
        </p:nvSpPr>
        <p:spPr>
          <a:xfrm>
            <a:off x="3696850" y="5651470"/>
            <a:ext cx="80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ccka</a:t>
            </a:r>
            <a:r>
              <a:rPr lang="en-US" b="1" dirty="0"/>
              <a:t>+</a:t>
            </a:r>
          </a:p>
          <a:p>
            <a:r>
              <a:rPr lang="en-US" b="1" dirty="0"/>
              <a:t>GLUT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D415CC-A213-0285-E18E-DFC9BAB88E91}"/>
              </a:ext>
            </a:extLst>
          </p:cNvPr>
          <p:cNvSpPr txBox="1"/>
          <p:nvPr/>
        </p:nvSpPr>
        <p:spPr>
          <a:xfrm>
            <a:off x="3383145" y="4912289"/>
            <a:ext cx="784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Leuko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51BC46-F4B8-8D1F-7E63-B87A944DEFF7}"/>
              </a:ext>
            </a:extLst>
          </p:cNvPr>
          <p:cNvSpPr txBox="1"/>
          <p:nvPr/>
        </p:nvSpPr>
        <p:spPr>
          <a:xfrm>
            <a:off x="2700337" y="5339877"/>
            <a:ext cx="819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POA-2</a:t>
            </a:r>
          </a:p>
          <a:p>
            <a:pPr algn="ctr"/>
            <a:r>
              <a:rPr lang="en-US" dirty="0"/>
              <a:t>GABA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22E173-211D-B188-24EB-03E683E92BC0}"/>
              </a:ext>
            </a:extLst>
          </p:cNvPr>
          <p:cNvSpPr txBox="1"/>
          <p:nvPr/>
        </p:nvSpPr>
        <p:spPr>
          <a:xfrm>
            <a:off x="8237911" y="3979297"/>
            <a:ext cx="819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POA-5</a:t>
            </a:r>
          </a:p>
          <a:p>
            <a:pPr algn="ctr"/>
            <a:r>
              <a:rPr lang="en-US" dirty="0"/>
              <a:t>GLUT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32B731-907F-D20C-3CBF-0998A56E0C55}"/>
              </a:ext>
            </a:extLst>
          </p:cNvPr>
          <p:cNvSpPr txBox="1"/>
          <p:nvPr/>
        </p:nvSpPr>
        <p:spPr>
          <a:xfrm>
            <a:off x="8569445" y="2440819"/>
            <a:ext cx="7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BD0BD9-D2EA-C7AE-1B7B-55B48DF081A3}"/>
              </a:ext>
            </a:extLst>
          </p:cNvPr>
          <p:cNvSpPr txBox="1"/>
          <p:nvPr/>
        </p:nvSpPr>
        <p:spPr>
          <a:xfrm>
            <a:off x="8831010" y="1823614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cckb</a:t>
            </a:r>
            <a:r>
              <a:rPr lang="en-US" b="1" dirty="0"/>
              <a:t>+</a:t>
            </a:r>
          </a:p>
          <a:p>
            <a:r>
              <a:rPr lang="en-US" b="1" dirty="0"/>
              <a:t>GLUT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A58D9F-9CA7-B68D-181F-0659B1F9BD1D}"/>
              </a:ext>
            </a:extLst>
          </p:cNvPr>
          <p:cNvSpPr txBox="1"/>
          <p:nvPr/>
        </p:nvSpPr>
        <p:spPr>
          <a:xfrm>
            <a:off x="9213283" y="339059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Epen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569468-A201-2A9A-0B68-99054F1940E1}"/>
              </a:ext>
            </a:extLst>
          </p:cNvPr>
          <p:cNvSpPr txBox="1"/>
          <p:nvPr/>
        </p:nvSpPr>
        <p:spPr>
          <a:xfrm>
            <a:off x="9532386" y="2129193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Olig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6DE8E2-0BB9-2D1E-604B-320CD1A37FAE}"/>
              </a:ext>
            </a:extLst>
          </p:cNvPr>
          <p:cNvSpPr txBox="1"/>
          <p:nvPr/>
        </p:nvSpPr>
        <p:spPr>
          <a:xfrm>
            <a:off x="9771671" y="3056398"/>
            <a:ext cx="802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POA-1</a:t>
            </a:r>
            <a:br>
              <a:rPr lang="en-US" dirty="0"/>
            </a:br>
            <a:r>
              <a:rPr lang="en-US" dirty="0"/>
              <a:t>GABA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402394-B305-9154-47D5-7CB5F2D104AF}"/>
              </a:ext>
            </a:extLst>
          </p:cNvPr>
          <p:cNvSpPr txBox="1"/>
          <p:nvPr/>
        </p:nvSpPr>
        <p:spPr>
          <a:xfrm>
            <a:off x="10078271" y="1641024"/>
            <a:ext cx="73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Ach+</a:t>
            </a:r>
          </a:p>
          <a:p>
            <a:pPr algn="ctr"/>
            <a:r>
              <a:rPr lang="en-US" dirty="0"/>
              <a:t>Glut1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04A2EE-B59C-E52A-D38C-1465C3794D89}"/>
              </a:ext>
            </a:extLst>
          </p:cNvPr>
          <p:cNvSpPr txBox="1"/>
          <p:nvPr/>
        </p:nvSpPr>
        <p:spPr>
          <a:xfrm>
            <a:off x="3256978" y="706969"/>
            <a:ext cx="204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Yet to Change Sex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1EB16F-98C6-14EA-5CFE-A4E2933F6DA4}"/>
              </a:ext>
            </a:extLst>
          </p:cNvPr>
          <p:cNvSpPr txBox="1"/>
          <p:nvPr/>
        </p:nvSpPr>
        <p:spPr>
          <a:xfrm>
            <a:off x="5895793" y="711809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Sex Changing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1F8C9A-703D-BE3E-D90F-38E53DE07966}"/>
              </a:ext>
            </a:extLst>
          </p:cNvPr>
          <p:cNvSpPr txBox="1"/>
          <p:nvPr/>
        </p:nvSpPr>
        <p:spPr>
          <a:xfrm>
            <a:off x="8158824" y="684696"/>
            <a:ext cx="2631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Completed Sex Change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92420BA7-BB7A-BFD1-D44D-89E22821300C}"/>
              </a:ext>
            </a:extLst>
          </p:cNvPr>
          <p:cNvSpPr/>
          <p:nvPr/>
        </p:nvSpPr>
        <p:spPr>
          <a:xfrm rot="16200000">
            <a:off x="3892506" y="546057"/>
            <a:ext cx="580047" cy="1598766"/>
          </a:xfrm>
          <a:prstGeom prst="rightBrace">
            <a:avLst>
              <a:gd name="adj1" fmla="val 59117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11BBA410-7E03-47FA-92B3-EC9D79F85165}"/>
              </a:ext>
            </a:extLst>
          </p:cNvPr>
          <p:cNvSpPr/>
          <p:nvPr/>
        </p:nvSpPr>
        <p:spPr>
          <a:xfrm rot="16200000">
            <a:off x="6549296" y="-260731"/>
            <a:ext cx="580047" cy="3153793"/>
          </a:xfrm>
          <a:prstGeom prst="rightBrace">
            <a:avLst>
              <a:gd name="adj1" fmla="val 59117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1911EB2F-F7B0-0002-AA9C-7796FED63F69}"/>
              </a:ext>
            </a:extLst>
          </p:cNvPr>
          <p:cNvSpPr/>
          <p:nvPr/>
        </p:nvSpPr>
        <p:spPr>
          <a:xfrm rot="16200000">
            <a:off x="9312651" y="362564"/>
            <a:ext cx="580047" cy="1942536"/>
          </a:xfrm>
          <a:prstGeom prst="rightBrace">
            <a:avLst>
              <a:gd name="adj1" fmla="val 59117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173CAE-9175-5B31-2BFB-874C8E3A6955}"/>
              </a:ext>
            </a:extLst>
          </p:cNvPr>
          <p:cNvSpPr txBox="1"/>
          <p:nvPr/>
        </p:nvSpPr>
        <p:spPr>
          <a:xfrm>
            <a:off x="48880" y="706969"/>
            <a:ext cx="2732267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 we focus more on clusters that have already changed sex, intermediate, or yet to sex change? Which of these makes sense as the orchestrator of sex change?</a:t>
            </a:r>
          </a:p>
          <a:p>
            <a:endParaRPr lang="en-US" sz="2400" dirty="0"/>
          </a:p>
          <a:p>
            <a:r>
              <a:rPr lang="en-US" sz="2400" dirty="0"/>
              <a:t>One caveat here is this is by DEGs, so clusters with few DEGs may be skewed or removed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26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4D80F-CE0C-D464-39F2-1C6AD62A2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10C0A-87C6-CACE-322B-A0800AEBF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And Another Way</a:t>
            </a:r>
          </a:p>
        </p:txBody>
      </p:sp>
      <p:pic>
        <p:nvPicPr>
          <p:cNvPr id="9218" name="Picture 2" descr="A colorful blots on a white background&#10;&#10;Description automatically generated">
            <a:extLst>
              <a:ext uri="{FF2B5EF4-FFF2-40B4-BE49-F238E27FC236}">
                <a16:creationId xmlns:a16="http://schemas.microsoft.com/office/drawing/2014/main" id="{F95583A4-0E3E-2655-8CE3-EC4D5E3DA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45700"/>
            <a:ext cx="9712877" cy="551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77780-60D4-716C-D2F4-8D897FA10FC5}"/>
              </a:ext>
            </a:extLst>
          </p:cNvPr>
          <p:cNvSpPr txBox="1"/>
          <p:nvPr/>
        </p:nvSpPr>
        <p:spPr>
          <a:xfrm>
            <a:off x="5800724" y="329734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51502-4FDB-B559-E22D-B348B657037E}"/>
              </a:ext>
            </a:extLst>
          </p:cNvPr>
          <p:cNvSpPr txBox="1"/>
          <p:nvPr/>
        </p:nvSpPr>
        <p:spPr>
          <a:xfrm>
            <a:off x="3766516" y="45894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63088-27F8-DE4C-3C34-63278E45CCF5}"/>
              </a:ext>
            </a:extLst>
          </p:cNvPr>
          <p:cNvSpPr txBox="1"/>
          <p:nvPr/>
        </p:nvSpPr>
        <p:spPr>
          <a:xfrm>
            <a:off x="6676605" y="507802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1EF701-4EEB-E60D-6F8D-72D9FB0916F0}"/>
              </a:ext>
            </a:extLst>
          </p:cNvPr>
          <p:cNvSpPr txBox="1"/>
          <p:nvPr/>
        </p:nvSpPr>
        <p:spPr>
          <a:xfrm>
            <a:off x="7002930" y="42200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70309-E39F-9889-377B-BDAE86C3EDE4}"/>
              </a:ext>
            </a:extLst>
          </p:cNvPr>
          <p:cNvSpPr txBox="1"/>
          <p:nvPr/>
        </p:nvSpPr>
        <p:spPr>
          <a:xfrm>
            <a:off x="5694800" y="543365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6765B4-C8DF-1522-5A62-1B4025DE4B47}"/>
              </a:ext>
            </a:extLst>
          </p:cNvPr>
          <p:cNvSpPr txBox="1"/>
          <p:nvPr/>
        </p:nvSpPr>
        <p:spPr>
          <a:xfrm>
            <a:off x="4891480" y="391718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785641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E1405D-6442-0A58-160D-17449229F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16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What is the Mean Lasso Prediction Across Clusters</a:t>
            </a:r>
          </a:p>
        </p:txBody>
      </p:sp>
      <p:pic>
        <p:nvPicPr>
          <p:cNvPr id="6" name="Picture 5" descr="A graph with red lines&#10;&#10;Description automatically generated">
            <a:extLst>
              <a:ext uri="{FF2B5EF4-FFF2-40B4-BE49-F238E27FC236}">
                <a16:creationId xmlns:a16="http://schemas.microsoft.com/office/drawing/2014/main" id="{AC97639D-B329-613E-0544-BBF32CDCED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28"/>
          <a:stretch/>
        </p:blipFill>
        <p:spPr>
          <a:xfrm>
            <a:off x="2768873" y="1152855"/>
            <a:ext cx="9423127" cy="56047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CB1A1C-345E-68FD-D6F2-B988E8AC69E8}"/>
              </a:ext>
            </a:extLst>
          </p:cNvPr>
          <p:cNvSpPr txBox="1"/>
          <p:nvPr/>
        </p:nvSpPr>
        <p:spPr>
          <a:xfrm>
            <a:off x="114050" y="1957135"/>
            <a:ext cx="25433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mean lasso score across all clusters +/- SE</a:t>
            </a:r>
          </a:p>
          <a:p>
            <a:endParaRPr lang="en-US" dirty="0"/>
          </a:p>
          <a:p>
            <a:r>
              <a:rPr lang="en-US" dirty="0"/>
              <a:t>All fish fall into an intermediate category if we consider male to be &lt;0.33 and female to be &gt;0.66 </a:t>
            </a:r>
          </a:p>
          <a:p>
            <a:endParaRPr lang="en-US" dirty="0"/>
          </a:p>
          <a:p>
            <a:r>
              <a:rPr lang="en-US" dirty="0"/>
              <a:t>This aligns more strongly with physiology data (11KT and gonads) than behavior data (not shown)</a:t>
            </a:r>
          </a:p>
        </p:txBody>
      </p:sp>
    </p:spTree>
    <p:extLst>
      <p:ext uri="{BB962C8B-B14F-4D97-AF65-F5344CB8AC3E}">
        <p14:creationId xmlns:p14="http://schemas.microsoft.com/office/powerpoint/2010/main" val="426537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A242-710C-31CA-3245-9B344961E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9"/>
            <a:ext cx="10515600" cy="1325563"/>
          </a:xfrm>
        </p:spPr>
        <p:txBody>
          <a:bodyPr/>
          <a:lstStyle/>
          <a:p>
            <a:r>
              <a:rPr lang="en-US" dirty="0"/>
              <a:t>Is Sex Change Linear? – Continuity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B5BC9-8C89-8E68-B12C-3FE7DDEFF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84326"/>
            <a:ext cx="5380383" cy="5454405"/>
          </a:xfrm>
        </p:spPr>
        <p:txBody>
          <a:bodyPr>
            <a:normAutofit/>
          </a:bodyPr>
          <a:lstStyle/>
          <a:p>
            <a:r>
              <a:rPr lang="en-US" dirty="0"/>
              <a:t>Here, we subset to DEGs from the negative binomial and use PCA to summarize gene expression</a:t>
            </a:r>
          </a:p>
          <a:p>
            <a:r>
              <a:rPr lang="en-US" dirty="0"/>
              <a:t>We then ask, do dominants lie along a line between males and females, or do they become different from both during sex change?</a:t>
            </a:r>
          </a:p>
          <a:p>
            <a:pPr lvl="1"/>
            <a:r>
              <a:rPr lang="en-US" dirty="0"/>
              <a:t>(Euclidean distance between M-F)/(Euclidean distance M-D + F-D)</a:t>
            </a:r>
          </a:p>
          <a:p>
            <a:pPr lvl="1"/>
            <a:r>
              <a:rPr lang="en-US" dirty="0"/>
              <a:t>As this approaches 0 , sex change is less linear, as it approaches one, sex change is more linear</a:t>
            </a:r>
          </a:p>
        </p:txBody>
      </p:sp>
      <p:pic>
        <p:nvPicPr>
          <p:cNvPr id="10244" name="Picture 4" descr="A graph with a blue dot&#10;&#10;Description automatically generated">
            <a:extLst>
              <a:ext uri="{FF2B5EF4-FFF2-40B4-BE49-F238E27FC236}">
                <a16:creationId xmlns:a16="http://schemas.microsoft.com/office/drawing/2014/main" id="{BC431F48-5EC7-684C-16CC-FB2295D1F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618" y="2499889"/>
            <a:ext cx="6904378" cy="435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9751D8E-CC1B-9975-5D01-9317C5B0722B}"/>
              </a:ext>
            </a:extLst>
          </p:cNvPr>
          <p:cNvSpPr/>
          <p:nvPr/>
        </p:nvSpPr>
        <p:spPr>
          <a:xfrm>
            <a:off x="9630668" y="5258507"/>
            <a:ext cx="160458" cy="156121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B1C0DF-8B8C-B177-19B3-E3800A7391A8}"/>
              </a:ext>
            </a:extLst>
          </p:cNvPr>
          <p:cNvCxnSpPr>
            <a:cxnSpLocks/>
          </p:cNvCxnSpPr>
          <p:nvPr/>
        </p:nvCxnSpPr>
        <p:spPr>
          <a:xfrm flipV="1">
            <a:off x="8290560" y="5390244"/>
            <a:ext cx="1280160" cy="815484"/>
          </a:xfrm>
          <a:prstGeom prst="straightConnector1">
            <a:avLst/>
          </a:prstGeom>
          <a:ln w="66675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D76CAE-6052-3B14-FE64-2341C1C5F5F3}"/>
              </a:ext>
            </a:extLst>
          </p:cNvPr>
          <p:cNvCxnSpPr>
            <a:cxnSpLocks/>
          </p:cNvCxnSpPr>
          <p:nvPr/>
        </p:nvCxnSpPr>
        <p:spPr>
          <a:xfrm flipV="1">
            <a:off x="9863266" y="4418639"/>
            <a:ext cx="1280160" cy="815484"/>
          </a:xfrm>
          <a:prstGeom prst="straightConnector1">
            <a:avLst/>
          </a:prstGeom>
          <a:ln w="66675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5304C3-5E76-3297-89EF-25B7A474D654}"/>
              </a:ext>
            </a:extLst>
          </p:cNvPr>
          <p:cNvCxnSpPr>
            <a:cxnSpLocks/>
          </p:cNvCxnSpPr>
          <p:nvPr/>
        </p:nvCxnSpPr>
        <p:spPr>
          <a:xfrm flipH="1" flipV="1">
            <a:off x="5984953" y="2889504"/>
            <a:ext cx="2073959" cy="3316224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F561B3-08C8-25FF-B4C9-FBD670FD7CA6}"/>
              </a:ext>
            </a:extLst>
          </p:cNvPr>
          <p:cNvCxnSpPr>
            <a:cxnSpLocks/>
          </p:cNvCxnSpPr>
          <p:nvPr/>
        </p:nvCxnSpPr>
        <p:spPr>
          <a:xfrm>
            <a:off x="6096000" y="2794762"/>
            <a:ext cx="5047426" cy="153970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355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FEC3-4232-518C-ACEB-A7EC6089A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739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Continuity Analysis</a:t>
            </a:r>
          </a:p>
        </p:txBody>
      </p:sp>
      <p:pic>
        <p:nvPicPr>
          <p:cNvPr id="11266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D4C426C-7894-7243-E875-1BAB306F9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70" y="810310"/>
            <a:ext cx="11353800" cy="603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799615-A4A0-8E8A-E822-6F09D635B88B}"/>
              </a:ext>
            </a:extLst>
          </p:cNvPr>
          <p:cNvSpPr txBox="1"/>
          <p:nvPr/>
        </p:nvSpPr>
        <p:spPr>
          <a:xfrm>
            <a:off x="6799205" y="3893168"/>
            <a:ext cx="83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POA-4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D993DE-1647-7C86-DCDE-8879228528DA}"/>
              </a:ext>
            </a:extLst>
          </p:cNvPr>
          <p:cNvSpPr txBox="1"/>
          <p:nvPr/>
        </p:nvSpPr>
        <p:spPr>
          <a:xfrm>
            <a:off x="5574076" y="185724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F8398-6A1F-2C34-D336-79B8C484CB2C}"/>
              </a:ext>
            </a:extLst>
          </p:cNvPr>
          <p:cNvSpPr txBox="1"/>
          <p:nvPr/>
        </p:nvSpPr>
        <p:spPr>
          <a:xfrm>
            <a:off x="2356758" y="4597241"/>
            <a:ext cx="49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E7C98-97CF-459F-2914-4975BCCF3E66}"/>
              </a:ext>
            </a:extLst>
          </p:cNvPr>
          <p:cNvSpPr txBox="1"/>
          <p:nvPr/>
        </p:nvSpPr>
        <p:spPr>
          <a:xfrm>
            <a:off x="6596669" y="61072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F700FD-4F1C-6F17-48E7-F817F5E4067D}"/>
              </a:ext>
            </a:extLst>
          </p:cNvPr>
          <p:cNvSpPr txBox="1"/>
          <p:nvPr/>
        </p:nvSpPr>
        <p:spPr>
          <a:xfrm>
            <a:off x="6016160" y="5173538"/>
            <a:ext cx="7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B2023-BB7C-E55B-E5D3-233CB44413E0}"/>
              </a:ext>
            </a:extLst>
          </p:cNvPr>
          <p:cNvSpPr txBox="1"/>
          <p:nvPr/>
        </p:nvSpPr>
        <p:spPr>
          <a:xfrm>
            <a:off x="5200523" y="5968712"/>
            <a:ext cx="724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Di-G</a:t>
            </a:r>
          </a:p>
          <a:p>
            <a:pPr algn="ctr"/>
            <a:r>
              <a:rPr lang="en-US" dirty="0"/>
              <a:t>GLUT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F6B727-F5EC-54F6-5488-4DF3CA2562EA}"/>
              </a:ext>
            </a:extLst>
          </p:cNvPr>
          <p:cNvSpPr txBox="1"/>
          <p:nvPr/>
        </p:nvSpPr>
        <p:spPr>
          <a:xfrm>
            <a:off x="5008537" y="3105833"/>
            <a:ext cx="847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Ach+</a:t>
            </a:r>
          </a:p>
          <a:p>
            <a:pPr algn="ctr"/>
            <a:r>
              <a:rPr lang="en-US" dirty="0"/>
              <a:t>GLUT1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314C4-CB46-8137-8EB9-1DAABA329D12}"/>
              </a:ext>
            </a:extLst>
          </p:cNvPr>
          <p:cNvSpPr txBox="1"/>
          <p:nvPr/>
        </p:nvSpPr>
        <p:spPr>
          <a:xfrm>
            <a:off x="4600999" y="2649348"/>
            <a:ext cx="847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ccka</a:t>
            </a:r>
            <a:r>
              <a:rPr lang="en-US" dirty="0"/>
              <a:t>+</a:t>
            </a:r>
          </a:p>
          <a:p>
            <a:r>
              <a:rPr lang="en-US" dirty="0"/>
              <a:t>GLUT2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53B96-F6A5-412B-99AC-CFBC1FF23D00}"/>
              </a:ext>
            </a:extLst>
          </p:cNvPr>
          <p:cNvSpPr txBox="1"/>
          <p:nvPr/>
        </p:nvSpPr>
        <p:spPr>
          <a:xfrm>
            <a:off x="4143738" y="5936054"/>
            <a:ext cx="751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tac1+</a:t>
            </a:r>
          </a:p>
          <a:p>
            <a:r>
              <a:rPr lang="en-US" dirty="0"/>
              <a:t>GLUT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178C2-F7E6-79C2-6EBE-920C7C3A6967}"/>
              </a:ext>
            </a:extLst>
          </p:cNvPr>
          <p:cNvSpPr txBox="1"/>
          <p:nvPr/>
        </p:nvSpPr>
        <p:spPr>
          <a:xfrm>
            <a:off x="3802253" y="3669725"/>
            <a:ext cx="847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cckb</a:t>
            </a:r>
            <a:r>
              <a:rPr lang="en-US" dirty="0"/>
              <a:t>+</a:t>
            </a:r>
          </a:p>
          <a:p>
            <a:r>
              <a:rPr lang="en-US" dirty="0"/>
              <a:t>GLUT1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380A88-DE15-005A-9E1F-4EC11498ECA1}"/>
              </a:ext>
            </a:extLst>
          </p:cNvPr>
          <p:cNvSpPr txBox="1"/>
          <p:nvPr/>
        </p:nvSpPr>
        <p:spPr>
          <a:xfrm>
            <a:off x="1949153" y="2663318"/>
            <a:ext cx="819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POA-2</a:t>
            </a:r>
          </a:p>
          <a:p>
            <a:r>
              <a:rPr lang="en-US" dirty="0"/>
              <a:t>GABA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98C85-4066-F778-2B13-1CDECAD92BFB}"/>
              </a:ext>
            </a:extLst>
          </p:cNvPr>
          <p:cNvSpPr txBox="1"/>
          <p:nvPr/>
        </p:nvSpPr>
        <p:spPr>
          <a:xfrm>
            <a:off x="8681091" y="2848950"/>
            <a:ext cx="784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Leuko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57AEC7-F9AC-E072-FD2A-E82F840A05BD}"/>
              </a:ext>
            </a:extLst>
          </p:cNvPr>
          <p:cNvSpPr txBox="1"/>
          <p:nvPr/>
        </p:nvSpPr>
        <p:spPr>
          <a:xfrm>
            <a:off x="9751378" y="2750213"/>
            <a:ext cx="819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POA-6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53F84B-2D41-607A-3CD2-AA6F6ECD376B}"/>
              </a:ext>
            </a:extLst>
          </p:cNvPr>
          <p:cNvSpPr txBox="1"/>
          <p:nvPr/>
        </p:nvSpPr>
        <p:spPr>
          <a:xfrm>
            <a:off x="2723306" y="2478652"/>
            <a:ext cx="85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Oligos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EE8115-13B1-A3D9-FFBF-FA98DEF64A3F}"/>
              </a:ext>
            </a:extLst>
          </p:cNvPr>
          <p:cNvSpPr txBox="1"/>
          <p:nvPr/>
        </p:nvSpPr>
        <p:spPr>
          <a:xfrm>
            <a:off x="9548599" y="810310"/>
            <a:ext cx="71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Fibro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9EC713-FF49-E797-415C-21F2A2936246}"/>
              </a:ext>
            </a:extLst>
          </p:cNvPr>
          <p:cNvSpPr txBox="1"/>
          <p:nvPr/>
        </p:nvSpPr>
        <p:spPr>
          <a:xfrm>
            <a:off x="3393306" y="11452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70879-4181-9D7E-6224-7C5C09420523}"/>
              </a:ext>
            </a:extLst>
          </p:cNvPr>
          <p:cNvSpPr txBox="1"/>
          <p:nvPr/>
        </p:nvSpPr>
        <p:spPr>
          <a:xfrm>
            <a:off x="-29959" y="3029"/>
            <a:ext cx="27987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One caveat here is this is by DEGs, so clusters with few DEGs may be skewed or removed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6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0E233-609A-B1E3-B914-1DEAD6C01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1005-A33F-515D-7673-42522A4D3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739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Visualized Another Way</a:t>
            </a:r>
          </a:p>
        </p:txBody>
      </p:sp>
      <p:pic>
        <p:nvPicPr>
          <p:cNvPr id="13314" name="Picture 2" descr="A colorful blots on a white background&#10;&#10;Description automatically generated">
            <a:extLst>
              <a:ext uri="{FF2B5EF4-FFF2-40B4-BE49-F238E27FC236}">
                <a16:creationId xmlns:a16="http://schemas.microsoft.com/office/drawing/2014/main" id="{94576213-6833-8B37-83C4-EC1A63AB8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198" y="714584"/>
            <a:ext cx="9448346" cy="614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27A394-4D0B-A48F-440E-F99088CF7D8D}"/>
              </a:ext>
            </a:extLst>
          </p:cNvPr>
          <p:cNvSpPr txBox="1"/>
          <p:nvPr/>
        </p:nvSpPr>
        <p:spPr>
          <a:xfrm>
            <a:off x="6096000" y="2905457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47E45B-720F-A377-97D0-1D48D7F65C07}"/>
              </a:ext>
            </a:extLst>
          </p:cNvPr>
          <p:cNvSpPr txBox="1"/>
          <p:nvPr/>
        </p:nvSpPr>
        <p:spPr>
          <a:xfrm>
            <a:off x="4272643" y="446211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9A8EBE-29F0-FA13-E644-872B59F91725}"/>
              </a:ext>
            </a:extLst>
          </p:cNvPr>
          <p:cNvSpPr txBox="1"/>
          <p:nvPr/>
        </p:nvSpPr>
        <p:spPr>
          <a:xfrm>
            <a:off x="6998850" y="478246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22EDC3-C0EF-6FBE-AB3A-91FF02E74427}"/>
              </a:ext>
            </a:extLst>
          </p:cNvPr>
          <p:cNvSpPr txBox="1"/>
          <p:nvPr/>
        </p:nvSpPr>
        <p:spPr>
          <a:xfrm>
            <a:off x="5941951" y="560360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08C873-B339-A654-E74E-F1E3B4F5B657}"/>
              </a:ext>
            </a:extLst>
          </p:cNvPr>
          <p:cNvSpPr txBox="1"/>
          <p:nvPr/>
        </p:nvSpPr>
        <p:spPr>
          <a:xfrm>
            <a:off x="7545945" y="409278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3679E4-ED98-7E08-6074-F10606243D65}"/>
              </a:ext>
            </a:extLst>
          </p:cNvPr>
          <p:cNvSpPr txBox="1"/>
          <p:nvPr/>
        </p:nvSpPr>
        <p:spPr>
          <a:xfrm>
            <a:off x="5452906" y="350727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2042305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FAF6-0751-4E6F-870E-D1E3E317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 Reference Here is Our UMAP</a:t>
            </a:r>
          </a:p>
        </p:txBody>
      </p:sp>
      <p:pic>
        <p:nvPicPr>
          <p:cNvPr id="7" name="Picture 6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FD4EA8F8-3FB6-5C9A-267E-4C0F77FC6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694" y="1690688"/>
            <a:ext cx="7525871" cy="509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88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196BA-9EA9-9651-5BF0-35FAD31CB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6B3E8-3575-5D60-7DE5-40910D53A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9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A Deep Dive Into POA_4 – Cluster 19 - </a:t>
            </a:r>
            <a:r>
              <a:rPr lang="en-US" dirty="0" err="1"/>
              <a:t>CytoTRACE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6B873-C7D7-4160-8BDE-6B3D045AF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1" t="11654" b="46450"/>
          <a:stretch/>
        </p:blipFill>
        <p:spPr>
          <a:xfrm>
            <a:off x="111314" y="1700851"/>
            <a:ext cx="4011236" cy="2452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29E32A-1F28-2117-0D32-53ABB51E5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1" t="15225" r="14709" b="50000"/>
          <a:stretch/>
        </p:blipFill>
        <p:spPr>
          <a:xfrm>
            <a:off x="4117972" y="2030149"/>
            <a:ext cx="2852704" cy="2011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12A733-2FA8-2B31-2906-6839B2038FC3}"/>
              </a:ext>
            </a:extLst>
          </p:cNvPr>
          <p:cNvSpPr txBox="1"/>
          <p:nvPr/>
        </p:nvSpPr>
        <p:spPr>
          <a:xfrm>
            <a:off x="515543" y="4153582"/>
            <a:ext cx="293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Subclusters (we want to use </a:t>
            </a:r>
            <a:r>
              <a:rPr lang="en-US" dirty="0" err="1"/>
              <a:t>Lynnas</a:t>
            </a:r>
            <a:r>
              <a:rPr lang="en-US" dirty="0"/>
              <a:t> Method in the future)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66C0B9-1FFA-6F7F-837E-30AC894E87DE}"/>
              </a:ext>
            </a:extLst>
          </p:cNvPr>
          <p:cNvSpPr txBox="1"/>
          <p:nvPr/>
        </p:nvSpPr>
        <p:spPr>
          <a:xfrm>
            <a:off x="4117972" y="5012032"/>
            <a:ext cx="7713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/>
            <a:r>
              <a:rPr lang="en-US" dirty="0"/>
              <a:t>The subclusters differ by </a:t>
            </a:r>
            <a:r>
              <a:rPr lang="en-US" dirty="0" err="1"/>
              <a:t>cytotrace</a:t>
            </a:r>
            <a:r>
              <a:rPr lang="en-US" dirty="0"/>
              <a:t> score.</a:t>
            </a:r>
          </a:p>
          <a:p>
            <a:pPr marL="285750" marR="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 (Body CS)"/>
              </a:rPr>
              <a:t>Dominants significantly less differentiated than females in 0. </a:t>
            </a:r>
          </a:p>
          <a:p>
            <a:pPr marL="285750" marR="0" indent="-285750"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 (Body CS)"/>
              </a:rPr>
              <a:t>M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 (Body CS)"/>
              </a:rPr>
              <a:t>ales significantly more differentiated than both in 1</a:t>
            </a:r>
            <a:r>
              <a:rPr 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 (Body CS)"/>
              </a:rPr>
              <a:t>.</a:t>
            </a:r>
            <a:endParaRPr lang="en-US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 (Body CS)"/>
            </a:endParaRPr>
          </a:p>
          <a:p>
            <a:pPr marL="285750" marR="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 (Body CS)"/>
              </a:rPr>
              <a:t>Dominants significantly less differentiated than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 (Body CS)"/>
              </a:rPr>
              <a:t>bothin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 (Body CS)"/>
              </a:rPr>
              <a:t> 2.</a:t>
            </a:r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719DBC-2739-2A23-78DF-6DDE9A75AE60}"/>
              </a:ext>
            </a:extLst>
          </p:cNvPr>
          <p:cNvGrpSpPr/>
          <p:nvPr/>
        </p:nvGrpSpPr>
        <p:grpSpPr>
          <a:xfrm>
            <a:off x="6709558" y="1559160"/>
            <a:ext cx="5122335" cy="3262221"/>
            <a:chOff x="7080010" y="1677073"/>
            <a:chExt cx="3807808" cy="23367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2F8C71B-45C9-DB25-19C4-079309852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0010" y="1677073"/>
              <a:ext cx="3807808" cy="233675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32513E-59B1-277D-AD8E-AC0F582131E7}"/>
                </a:ext>
              </a:extLst>
            </p:cNvPr>
            <p:cNvSpPr txBox="1"/>
            <p:nvPr/>
          </p:nvSpPr>
          <p:spPr>
            <a:xfrm>
              <a:off x="7438472" y="183179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FDAF25-6426-30F1-0400-60241D9EF16E}"/>
                </a:ext>
              </a:extLst>
            </p:cNvPr>
            <p:cNvSpPr txBox="1"/>
            <p:nvPr/>
          </p:nvSpPr>
          <p:spPr>
            <a:xfrm>
              <a:off x="8867672" y="2532693"/>
              <a:ext cx="215923" cy="264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*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B1E410-BEC2-4206-A9FA-1212F55DE37F}"/>
                </a:ext>
              </a:extLst>
            </p:cNvPr>
            <p:cNvSpPr txBox="1"/>
            <p:nvPr/>
          </p:nvSpPr>
          <p:spPr>
            <a:xfrm>
              <a:off x="8860809" y="2332152"/>
              <a:ext cx="215923" cy="264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*</a:t>
              </a:r>
            </a:p>
          </p:txBody>
        </p:sp>
        <p:sp>
          <p:nvSpPr>
            <p:cNvPr id="17" name="Right Bracket 16">
              <a:extLst>
                <a:ext uri="{FF2B5EF4-FFF2-40B4-BE49-F238E27FC236}">
                  <a16:creationId xmlns:a16="http://schemas.microsoft.com/office/drawing/2014/main" id="{8D9085B8-042D-DE07-95D6-B9562569CA8A}"/>
                </a:ext>
              </a:extLst>
            </p:cNvPr>
            <p:cNvSpPr/>
            <p:nvPr/>
          </p:nvSpPr>
          <p:spPr>
            <a:xfrm rot="16200000">
              <a:off x="7509340" y="2016402"/>
              <a:ext cx="93059" cy="64055"/>
            </a:xfrm>
            <a:prstGeom prst="rightBracket">
              <a:avLst>
                <a:gd name="adj" fmla="val 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Bracket 17">
              <a:extLst>
                <a:ext uri="{FF2B5EF4-FFF2-40B4-BE49-F238E27FC236}">
                  <a16:creationId xmlns:a16="http://schemas.microsoft.com/office/drawing/2014/main" id="{A6785161-5C0F-2031-EA3C-442D28B9AB1F}"/>
                </a:ext>
              </a:extLst>
            </p:cNvPr>
            <p:cNvSpPr/>
            <p:nvPr/>
          </p:nvSpPr>
          <p:spPr>
            <a:xfrm rot="16200000">
              <a:off x="8906198" y="2760378"/>
              <a:ext cx="133350" cy="86444"/>
            </a:xfrm>
            <a:prstGeom prst="rightBracket">
              <a:avLst>
                <a:gd name="adj" fmla="val 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ket 18">
              <a:extLst>
                <a:ext uri="{FF2B5EF4-FFF2-40B4-BE49-F238E27FC236}">
                  <a16:creationId xmlns:a16="http://schemas.microsoft.com/office/drawing/2014/main" id="{C5284524-890A-A5CB-4A5A-D0E24DAB0436}"/>
                </a:ext>
              </a:extLst>
            </p:cNvPr>
            <p:cNvSpPr/>
            <p:nvPr/>
          </p:nvSpPr>
          <p:spPr>
            <a:xfrm rot="16200000">
              <a:off x="8897431" y="2527292"/>
              <a:ext cx="133351" cy="154775"/>
            </a:xfrm>
            <a:prstGeom prst="rightBracket">
              <a:avLst>
                <a:gd name="adj" fmla="val 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Bracket 19">
              <a:extLst>
                <a:ext uri="{FF2B5EF4-FFF2-40B4-BE49-F238E27FC236}">
                  <a16:creationId xmlns:a16="http://schemas.microsoft.com/office/drawing/2014/main" id="{7BF52E88-CF8B-E661-B47D-6A5B596103A1}"/>
                </a:ext>
              </a:extLst>
            </p:cNvPr>
            <p:cNvSpPr/>
            <p:nvPr/>
          </p:nvSpPr>
          <p:spPr>
            <a:xfrm rot="16200000">
              <a:off x="10253157" y="2644766"/>
              <a:ext cx="133351" cy="46825"/>
            </a:xfrm>
            <a:prstGeom prst="rightBracket">
              <a:avLst>
                <a:gd name="adj" fmla="val 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8C69AF-0356-74A6-27A0-3663F8314DDB}"/>
                </a:ext>
              </a:extLst>
            </p:cNvPr>
            <p:cNvSpPr txBox="1"/>
            <p:nvPr/>
          </p:nvSpPr>
          <p:spPr>
            <a:xfrm>
              <a:off x="10215046" y="2404947"/>
              <a:ext cx="215923" cy="264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*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ED4FD6-6382-4C80-7F82-8958F6FC00F1}"/>
                </a:ext>
              </a:extLst>
            </p:cNvPr>
            <p:cNvCxnSpPr>
              <a:cxnSpLocks/>
            </p:cNvCxnSpPr>
            <p:nvPr/>
          </p:nvCxnSpPr>
          <p:spPr>
            <a:xfrm>
              <a:off x="7523842" y="2094959"/>
              <a:ext cx="0" cy="14922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E7169EA-9B49-273F-958A-8A02CB658E93}"/>
                </a:ext>
              </a:extLst>
            </p:cNvPr>
            <p:cNvCxnSpPr>
              <a:cxnSpLocks/>
            </p:cNvCxnSpPr>
            <p:nvPr/>
          </p:nvCxnSpPr>
          <p:spPr>
            <a:xfrm>
              <a:off x="9016095" y="2870275"/>
              <a:ext cx="0" cy="3767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4C1BF13-F327-D010-77CB-44A4E4AB6C9D}"/>
                </a:ext>
              </a:extLst>
            </p:cNvPr>
            <p:cNvCxnSpPr>
              <a:cxnSpLocks/>
            </p:cNvCxnSpPr>
            <p:nvPr/>
          </p:nvCxnSpPr>
          <p:spPr>
            <a:xfrm>
              <a:off x="9041494" y="2666912"/>
              <a:ext cx="0" cy="5800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5CC490A-76F0-299F-7425-BD0B2C92DC3A}"/>
                </a:ext>
              </a:extLst>
            </p:cNvPr>
            <p:cNvCxnSpPr>
              <a:cxnSpLocks/>
            </p:cNvCxnSpPr>
            <p:nvPr/>
          </p:nvCxnSpPr>
          <p:spPr>
            <a:xfrm>
              <a:off x="10343243" y="2701484"/>
              <a:ext cx="0" cy="39945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EE2D5A7-6E79-4A0D-1C24-ED7F9DDEA66D}"/>
              </a:ext>
            </a:extLst>
          </p:cNvPr>
          <p:cNvSpPr txBox="1"/>
          <p:nvPr/>
        </p:nvSpPr>
        <p:spPr>
          <a:xfrm>
            <a:off x="6770927" y="1287600"/>
            <a:ext cx="5060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lmer</a:t>
            </a:r>
            <a:r>
              <a:rPr lang="en-US" dirty="0"/>
              <a:t>(</a:t>
            </a:r>
            <a:r>
              <a:rPr lang="en-US" dirty="0" err="1"/>
              <a:t>cyto~cluster</a:t>
            </a:r>
            <a:r>
              <a:rPr lang="en-US" dirty="0"/>
              <a:t> *status+ (1|individual))</a:t>
            </a:r>
          </a:p>
        </p:txBody>
      </p:sp>
    </p:spTree>
    <p:extLst>
      <p:ext uri="{BB962C8B-B14F-4D97-AF65-F5344CB8AC3E}">
        <p14:creationId xmlns:p14="http://schemas.microsoft.com/office/powerpoint/2010/main" val="1853472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EBE7DD-3395-90CD-CB9C-3CFE33453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2089" r="151" b="261"/>
          <a:stretch/>
        </p:blipFill>
        <p:spPr>
          <a:xfrm>
            <a:off x="2854206" y="1222849"/>
            <a:ext cx="9338264" cy="5272677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7C18E5-E26F-FBE4-10CC-B536DCDAE578}"/>
              </a:ext>
            </a:extLst>
          </p:cNvPr>
          <p:cNvSpPr txBox="1">
            <a:spLocks/>
          </p:cNvSpPr>
          <p:nvPr/>
        </p:nvSpPr>
        <p:spPr>
          <a:xfrm>
            <a:off x="0" y="349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Is Cluster 19 Particularly Mature or Immature?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A3A27-0B2A-A050-5A4A-3551FE6026FA}"/>
              </a:ext>
            </a:extLst>
          </p:cNvPr>
          <p:cNvSpPr txBox="1"/>
          <p:nvPr/>
        </p:nvSpPr>
        <p:spPr>
          <a:xfrm>
            <a:off x="20409" y="2374478"/>
            <a:ext cx="3023427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I was curious if cluster 19 is more or less differentiated than the average neuronal cluster, so I ran </a:t>
            </a:r>
            <a:r>
              <a:rPr lang="en-US" dirty="0" err="1"/>
              <a:t>CytoTRACE</a:t>
            </a:r>
            <a:r>
              <a:rPr lang="en-US" dirty="0"/>
              <a:t> on all the neuronal clusters</a:t>
            </a:r>
          </a:p>
          <a:p>
            <a:endParaRPr lang="en-US" dirty="0"/>
          </a:p>
          <a:p>
            <a:r>
              <a:rPr lang="en-US" dirty="0"/>
              <a:t>Cluster 19 is significantly less differentiated than the average (0.5) </a:t>
            </a:r>
          </a:p>
        </p:txBody>
      </p:sp>
    </p:spTree>
    <p:extLst>
      <p:ext uri="{BB962C8B-B14F-4D97-AF65-F5344CB8AC3E}">
        <p14:creationId xmlns:p14="http://schemas.microsoft.com/office/powerpoint/2010/main" val="2590673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FC77-52CD-EE25-8241-B432C331E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9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A Deep Dive Into POA_4 Contd. – DEGs and Prop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CA81557-CF72-A9BB-CF8A-AD1D86A789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69" y="961241"/>
            <a:ext cx="3724956" cy="228869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0D21FF7-7949-C5D5-AF10-9CF61E8E965B}"/>
              </a:ext>
            </a:extLst>
          </p:cNvPr>
          <p:cNvSpPr txBox="1"/>
          <p:nvPr/>
        </p:nvSpPr>
        <p:spPr>
          <a:xfrm>
            <a:off x="733939" y="3326318"/>
            <a:ext cx="3636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binomial model shows 19_0 and 19_2 have more DEGs, but 19_1 has more early DEGs.</a:t>
            </a:r>
          </a:p>
          <a:p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EB9101C-85B0-5ADA-D8CD-F1DC8AFD93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50" y="4203481"/>
            <a:ext cx="3782173" cy="228869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67113DB-BD60-D784-2E25-427D35EA6E21}"/>
              </a:ext>
            </a:extLst>
          </p:cNvPr>
          <p:cNvSpPr txBox="1"/>
          <p:nvPr/>
        </p:nvSpPr>
        <p:spPr>
          <a:xfrm>
            <a:off x="588648" y="6492180"/>
            <a:ext cx="363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Excluding Singular DEGs</a:t>
            </a:r>
          </a:p>
          <a:p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F5F6830-0474-C73E-70CB-E1F22CC455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823" y="1590873"/>
            <a:ext cx="3744603" cy="331813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1279DE9-7BE6-C37D-C66D-58D684A99B94}"/>
              </a:ext>
            </a:extLst>
          </p:cNvPr>
          <p:cNvSpPr txBox="1"/>
          <p:nvPr/>
        </p:nvSpPr>
        <p:spPr>
          <a:xfrm>
            <a:off x="4649275" y="5081283"/>
            <a:ext cx="3023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Dominants have significantly higher proportion of cells in 19_0 compared to females</a:t>
            </a:r>
          </a:p>
        </p:txBody>
      </p:sp>
      <p:sp>
        <p:nvSpPr>
          <p:cNvPr id="41" name="Right Bracket 40">
            <a:extLst>
              <a:ext uri="{FF2B5EF4-FFF2-40B4-BE49-F238E27FC236}">
                <a16:creationId xmlns:a16="http://schemas.microsoft.com/office/drawing/2014/main" id="{56C6B11D-D87A-0E24-F2BD-798DFA47FB25}"/>
              </a:ext>
            </a:extLst>
          </p:cNvPr>
          <p:cNvSpPr/>
          <p:nvPr/>
        </p:nvSpPr>
        <p:spPr>
          <a:xfrm rot="16200000">
            <a:off x="6617685" y="1088182"/>
            <a:ext cx="218943" cy="1108413"/>
          </a:xfrm>
          <a:prstGeom prst="rightBracket">
            <a:avLst>
              <a:gd name="adj" fmla="val 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06D6EC-9694-FEA1-8004-7A7FCA819B52}"/>
              </a:ext>
            </a:extLst>
          </p:cNvPr>
          <p:cNvSpPr txBox="1"/>
          <p:nvPr/>
        </p:nvSpPr>
        <p:spPr>
          <a:xfrm>
            <a:off x="6564291" y="1266551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B386BE-EBFB-8F8D-65A8-7E75A0194D8C}"/>
              </a:ext>
            </a:extLst>
          </p:cNvPr>
          <p:cNvCxnSpPr/>
          <p:nvPr/>
        </p:nvCxnSpPr>
        <p:spPr>
          <a:xfrm>
            <a:off x="7288844" y="1728216"/>
            <a:ext cx="0" cy="60489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5BCEC075-88C1-F58E-D6DE-95DD0D2C8D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703" y="1492496"/>
            <a:ext cx="3879639" cy="35153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29226A1-E640-EF89-D0E5-D0A2A38D16B4}"/>
              </a:ext>
            </a:extLst>
          </p:cNvPr>
          <p:cNvSpPr txBox="1"/>
          <p:nvPr/>
        </p:nvSpPr>
        <p:spPr>
          <a:xfrm>
            <a:off x="7951154" y="5072864"/>
            <a:ext cx="3023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Significant difference in 19_2 though it sure looks like it </a:t>
            </a:r>
          </a:p>
        </p:txBody>
      </p:sp>
    </p:spTree>
    <p:extLst>
      <p:ext uri="{BB962C8B-B14F-4D97-AF65-F5344CB8AC3E}">
        <p14:creationId xmlns:p14="http://schemas.microsoft.com/office/powerpoint/2010/main" val="814077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BF98E551-5DA5-5D9A-1CD5-0234E8ACF0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539"/>
          <a:stretch/>
        </p:blipFill>
        <p:spPr>
          <a:xfrm>
            <a:off x="2965935" y="3521570"/>
            <a:ext cx="5605820" cy="32303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1BBF1DC-DD51-2F07-693B-3213EECC5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9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A Deep Dive Into POA_4 Contd. – DEGs GO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FB645F-4F18-7E6C-3CC7-6E28EA460476}"/>
              </a:ext>
            </a:extLst>
          </p:cNvPr>
          <p:cNvSpPr txBox="1"/>
          <p:nvPr/>
        </p:nvSpPr>
        <p:spPr>
          <a:xfrm>
            <a:off x="4696000" y="3333542"/>
            <a:ext cx="331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19_1 Terminally Downregulated</a:t>
            </a:r>
          </a:p>
        </p:txBody>
      </p:sp>
      <p:pic>
        <p:nvPicPr>
          <p:cNvPr id="10" name="Picture 9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E128B296-A166-7594-A2A9-8643E84512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898"/>
          <a:stretch/>
        </p:blipFill>
        <p:spPr>
          <a:xfrm>
            <a:off x="7926038" y="1211774"/>
            <a:ext cx="4220328" cy="23097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60CBF9-1D21-04AB-D2B1-10E695A4F0A1}"/>
              </a:ext>
            </a:extLst>
          </p:cNvPr>
          <p:cNvSpPr txBox="1"/>
          <p:nvPr/>
        </p:nvSpPr>
        <p:spPr>
          <a:xfrm>
            <a:off x="8768180" y="3481678"/>
            <a:ext cx="286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19_2 Late Upregulated</a:t>
            </a:r>
          </a:p>
        </p:txBody>
      </p:sp>
      <p:pic>
        <p:nvPicPr>
          <p:cNvPr id="13" name="Picture 12" descr="A graph with numbers and dots&#10;&#10;Description automatically generated">
            <a:extLst>
              <a:ext uri="{FF2B5EF4-FFF2-40B4-BE49-F238E27FC236}">
                <a16:creationId xmlns:a16="http://schemas.microsoft.com/office/drawing/2014/main" id="{34D3CC8E-89A5-102B-F24B-DFD6E2BEE7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570"/>
          <a:stretch/>
        </p:blipFill>
        <p:spPr>
          <a:xfrm>
            <a:off x="45635" y="1211774"/>
            <a:ext cx="4465092" cy="24545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EB6866-9413-04DF-263A-96887F4E7BA3}"/>
              </a:ext>
            </a:extLst>
          </p:cNvPr>
          <p:cNvSpPr txBox="1"/>
          <p:nvPr/>
        </p:nvSpPr>
        <p:spPr>
          <a:xfrm>
            <a:off x="45635" y="3666344"/>
            <a:ext cx="3749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19_0 Late Upregulated</a:t>
            </a:r>
          </a:p>
        </p:txBody>
      </p:sp>
    </p:spTree>
    <p:extLst>
      <p:ext uri="{BB962C8B-B14F-4D97-AF65-F5344CB8AC3E}">
        <p14:creationId xmlns:p14="http://schemas.microsoft.com/office/powerpoint/2010/main" val="194670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0360D-923A-EBE6-FBAD-61336B67B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B0B1F-F7E1-29F8-B72C-DC1FDF56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9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A Deep Dive Into POA_4 Contd. - Lasso </a:t>
            </a:r>
          </a:p>
        </p:txBody>
      </p:sp>
      <p:pic>
        <p:nvPicPr>
          <p:cNvPr id="3" name="Picture 2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48F4978D-9632-35C5-BD3E-2E1B2480B9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391"/>
            <a:ext cx="4016009" cy="2146162"/>
          </a:xfrm>
          <a:prstGeom prst="rect">
            <a:avLst/>
          </a:prstGeom>
        </p:spPr>
      </p:pic>
      <p:pic>
        <p:nvPicPr>
          <p:cNvPr id="4" name="Picture 3" descr="A graph with red dots&#10;&#10;Description automatically generated">
            <a:extLst>
              <a:ext uri="{FF2B5EF4-FFF2-40B4-BE49-F238E27FC236}">
                <a16:creationId xmlns:a16="http://schemas.microsoft.com/office/drawing/2014/main" id="{A8F0410A-A0D6-B633-FCBD-B873C10D68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906" y="1928391"/>
            <a:ext cx="3984938" cy="2146162"/>
          </a:xfrm>
          <a:prstGeom prst="rect">
            <a:avLst/>
          </a:prstGeom>
        </p:spPr>
      </p:pic>
      <p:pic>
        <p:nvPicPr>
          <p:cNvPr id="5" name="Picture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67F109B4-0F3E-10B3-3617-5000B38DDF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822" y="1987033"/>
            <a:ext cx="3984938" cy="2133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3C9178-BEA5-D4A4-2652-9A58456864B7}"/>
              </a:ext>
            </a:extLst>
          </p:cNvPr>
          <p:cNvSpPr txBox="1"/>
          <p:nvPr/>
        </p:nvSpPr>
        <p:spPr>
          <a:xfrm>
            <a:off x="1185363" y="192839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19_0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BBF872-14A3-1DA0-9833-4AD979F327E1}"/>
              </a:ext>
            </a:extLst>
          </p:cNvPr>
          <p:cNvSpPr txBox="1"/>
          <p:nvPr/>
        </p:nvSpPr>
        <p:spPr>
          <a:xfrm>
            <a:off x="5808868" y="1973844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19_1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F1EFC-33C2-4635-8FA5-8D37AEB92111}"/>
              </a:ext>
            </a:extLst>
          </p:cNvPr>
          <p:cNvSpPr txBox="1"/>
          <p:nvPr/>
        </p:nvSpPr>
        <p:spPr>
          <a:xfrm>
            <a:off x="9868912" y="204345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19_2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FA33CA-C444-A023-6DF4-E93F59F35F72}"/>
              </a:ext>
            </a:extLst>
          </p:cNvPr>
          <p:cNvSpPr txBox="1"/>
          <p:nvPr/>
        </p:nvSpPr>
        <p:spPr>
          <a:xfrm>
            <a:off x="0" y="4182354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Lasso regression Scores for all of the dominants in the subclusters. 19_0 is more feminine on average (0.54) while 19_2 is more masculine (0.33), I have no idea why all of the scores for 19_1 is 0.5.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B3C16B-E6DB-8B31-409D-603B449A80E3}"/>
              </a:ext>
            </a:extLst>
          </p:cNvPr>
          <p:cNvSpPr txBox="1"/>
          <p:nvPr/>
        </p:nvSpPr>
        <p:spPr>
          <a:xfrm>
            <a:off x="4974218" y="5453149"/>
            <a:ext cx="2243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More analyses?</a:t>
            </a:r>
          </a:p>
        </p:txBody>
      </p:sp>
    </p:spTree>
    <p:extLst>
      <p:ext uri="{BB962C8B-B14F-4D97-AF65-F5344CB8AC3E}">
        <p14:creationId xmlns:p14="http://schemas.microsoft.com/office/powerpoint/2010/main" val="2290810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41FC4-AC35-B0CE-928E-7DF6B226A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7258"/>
            <a:ext cx="12187244" cy="1325563"/>
          </a:xfrm>
        </p:spPr>
        <p:txBody>
          <a:bodyPr/>
          <a:lstStyle/>
          <a:p>
            <a:r>
              <a:rPr lang="en-US" dirty="0"/>
              <a:t>A Deep Dive Into Microglia – Cluster 14 - </a:t>
            </a:r>
            <a:r>
              <a:rPr lang="en-US" dirty="0" err="1"/>
              <a:t>CytoTRACE</a:t>
            </a:r>
            <a:endParaRPr lang="en-US" dirty="0"/>
          </a:p>
        </p:txBody>
      </p:sp>
      <p:pic>
        <p:nvPicPr>
          <p:cNvPr id="4" name="Picture 3" descr="A graph with numbers and dots&#10;&#10;Description automatically generated with medium confidence">
            <a:extLst>
              <a:ext uri="{FF2B5EF4-FFF2-40B4-BE49-F238E27FC236}">
                <a16:creationId xmlns:a16="http://schemas.microsoft.com/office/drawing/2014/main" id="{CB2731E5-FF51-5605-6A1A-832C5BF81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28" y="1513092"/>
            <a:ext cx="4146527" cy="37017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19C87C-5EEF-66F4-0605-3DB0675B6564}"/>
              </a:ext>
            </a:extLst>
          </p:cNvPr>
          <p:cNvSpPr txBox="1"/>
          <p:nvPr/>
        </p:nvSpPr>
        <p:spPr>
          <a:xfrm>
            <a:off x="838200" y="5419640"/>
            <a:ext cx="334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Again, 3 subclusters</a:t>
            </a:r>
          </a:p>
        </p:txBody>
      </p:sp>
      <p:pic>
        <p:nvPicPr>
          <p:cNvPr id="8" name="Picture 7" descr="A graph with numbers and dots&#10;&#10;Description automatically generated">
            <a:extLst>
              <a:ext uri="{FF2B5EF4-FFF2-40B4-BE49-F238E27FC236}">
                <a16:creationId xmlns:a16="http://schemas.microsoft.com/office/drawing/2014/main" id="{DB9BA8DD-1E40-5AFE-63EC-325C231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406" y="1580783"/>
            <a:ext cx="4188276" cy="3696434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E4EA8B1C-3CA0-AA7F-E961-F98E22FCA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933" y="1518419"/>
            <a:ext cx="3726312" cy="36964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D30C51-CF4B-7656-06BD-609CA250FEE4}"/>
              </a:ext>
            </a:extLst>
          </p:cNvPr>
          <p:cNvSpPr txBox="1"/>
          <p:nvPr/>
        </p:nvSpPr>
        <p:spPr>
          <a:xfrm>
            <a:off x="4356155" y="5214853"/>
            <a:ext cx="7831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3 subpopulations differ by </a:t>
            </a:r>
            <a:r>
              <a:rPr lang="en-US" dirty="0" err="1"/>
              <a:t>cytotrace</a:t>
            </a:r>
            <a:r>
              <a:rPr lang="en-US" dirty="0"/>
              <a:t> score with 14_0 being intermediate, cluster 14_1 being interesting (does not significantly differ by sex but look at it), and cluster 14_2 being undifferentiated. All clusters significantly differ by </a:t>
            </a:r>
            <a:r>
              <a:rPr lang="en-US" dirty="0" err="1"/>
              <a:t>cytotrace</a:t>
            </a:r>
            <a:r>
              <a:rPr lang="en-US" dirty="0"/>
              <a:t> score </a:t>
            </a:r>
          </a:p>
        </p:txBody>
      </p:sp>
    </p:spTree>
    <p:extLst>
      <p:ext uri="{BB962C8B-B14F-4D97-AF65-F5344CB8AC3E}">
        <p14:creationId xmlns:p14="http://schemas.microsoft.com/office/powerpoint/2010/main" val="3869386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5A78C-11E9-DF86-5143-F7C38437D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83ED-BF3B-BAE9-6BA4-07676DA9B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258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A Deep Dive Into Microglia Contd. - </a:t>
            </a:r>
            <a:r>
              <a:rPr lang="en-US" dirty="0" err="1"/>
              <a:t>CytoTRACE</a:t>
            </a:r>
            <a:endParaRPr lang="en-US" dirty="0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5527EBEE-1D61-55C9-243B-5422A8ACD6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045" y="1308305"/>
            <a:ext cx="3576955" cy="3837940"/>
          </a:xfrm>
          <a:prstGeom prst="rect">
            <a:avLst/>
          </a:prstGeom>
        </p:spPr>
      </p:pic>
      <p:pic>
        <p:nvPicPr>
          <p:cNvPr id="5" name="Picture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FC68AC30-3401-4251-749E-2BCD94C36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655" y="1101500"/>
            <a:ext cx="4612730" cy="40447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475C32-7F97-9251-14E8-35A546700B5F}"/>
              </a:ext>
            </a:extLst>
          </p:cNvPr>
          <p:cNvSpPr txBox="1"/>
          <p:nvPr/>
        </p:nvSpPr>
        <p:spPr>
          <a:xfrm>
            <a:off x="1899609" y="5294835"/>
            <a:ext cx="945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My clusters align with Meghan’s subclusters which I think is interesting</a:t>
            </a:r>
          </a:p>
        </p:txBody>
      </p:sp>
    </p:spTree>
    <p:extLst>
      <p:ext uri="{BB962C8B-B14F-4D97-AF65-F5344CB8AC3E}">
        <p14:creationId xmlns:p14="http://schemas.microsoft.com/office/powerpoint/2010/main" val="1956761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E8EA8-418E-C6DF-1CA3-576CCF1E8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CBDAD-98DE-0B64-8026-A604E6F37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258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A Deep Dive Into Microglia Contd. – DEGs and GO</a:t>
            </a:r>
          </a:p>
        </p:txBody>
      </p:sp>
      <p:pic>
        <p:nvPicPr>
          <p:cNvPr id="12" name="Picture 11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38B5D98D-382E-FAE4-E946-17CC4CB8E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0" y="1035493"/>
            <a:ext cx="4240615" cy="34314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EF194C-450F-4265-E211-564CB1B9625C}"/>
              </a:ext>
            </a:extLst>
          </p:cNvPr>
          <p:cNvSpPr txBox="1"/>
          <p:nvPr/>
        </p:nvSpPr>
        <p:spPr>
          <a:xfrm>
            <a:off x="149506" y="4504037"/>
            <a:ext cx="4085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binomial, 14_2 had no DEGs, 14_0 is the interesting one</a:t>
            </a:r>
          </a:p>
        </p:txBody>
      </p:sp>
      <p:pic>
        <p:nvPicPr>
          <p:cNvPr id="3" name="Picture 2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D44FF62A-8701-2ECD-E63C-B33C6AEF6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1"/>
          <a:stretch/>
        </p:blipFill>
        <p:spPr>
          <a:xfrm>
            <a:off x="4235118" y="1189420"/>
            <a:ext cx="4732422" cy="3059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2879F9-46C5-7EA4-6335-76A018B33BB3}"/>
              </a:ext>
            </a:extLst>
          </p:cNvPr>
          <p:cNvSpPr txBox="1"/>
          <p:nvPr/>
        </p:nvSpPr>
        <p:spPr>
          <a:xfrm>
            <a:off x="8953874" y="1204584"/>
            <a:ext cx="1665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- 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 (Body CS)"/>
              </a:rPr>
              <a:t>14_0, late downregulated</a:t>
            </a:r>
          </a:p>
          <a:p>
            <a:endParaRPr lang="en-US" dirty="0"/>
          </a:p>
        </p:txBody>
      </p:sp>
      <p:pic>
        <p:nvPicPr>
          <p:cNvPr id="10" name="Picture 9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E236A19F-A23D-FD7E-9681-DFBBFB5C0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884" y="4019131"/>
            <a:ext cx="4315708" cy="28388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1535F6-80F6-954F-7852-8987EAC7AAF3}"/>
              </a:ext>
            </a:extLst>
          </p:cNvPr>
          <p:cNvSpPr txBox="1"/>
          <p:nvPr/>
        </p:nvSpPr>
        <p:spPr>
          <a:xfrm>
            <a:off x="8967540" y="3580707"/>
            <a:ext cx="314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 - 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 (Body CS)"/>
              </a:rPr>
              <a:t>14_0, terminally downregulated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C058DA-74F2-F8E5-4CA8-F206C2CCDA1F}"/>
              </a:ext>
            </a:extLst>
          </p:cNvPr>
          <p:cNvSpPr txBox="1"/>
          <p:nvPr/>
        </p:nvSpPr>
        <p:spPr>
          <a:xfrm>
            <a:off x="0" y="5177721"/>
            <a:ext cx="7956884" cy="2042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ephrin receptor that is downregulated in 14_0 is epha7, a repulsive </a:t>
            </a:r>
            <a:r>
              <a:rPr lang="en-US" dirty="0" err="1"/>
              <a:t>eph</a:t>
            </a:r>
            <a:endParaRPr lang="en-US" dirty="0"/>
          </a:p>
          <a:p>
            <a:pPr marL="285750" marR="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 (Body CS)"/>
              </a:rPr>
              <a:t>slco2b1 - solute carrier organic anion transporter family member 2B1 was terminally upregulated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en-US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Takes up sulfated steroids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Glutamate receptor is also downregulated</a:t>
            </a:r>
            <a:endParaRPr lang="en-US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3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A03FB-D477-273B-91B6-F43C2202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Deep Dive Into Microglia Contd. - Prop</a:t>
            </a:r>
          </a:p>
        </p:txBody>
      </p:sp>
      <p:pic>
        <p:nvPicPr>
          <p:cNvPr id="4" name="Picture 3" descr="A graph of a graph with a bar chart&#10;&#10;Description automatically generated with medium confidence">
            <a:extLst>
              <a:ext uri="{FF2B5EF4-FFF2-40B4-BE49-F238E27FC236}">
                <a16:creationId xmlns:a16="http://schemas.microsoft.com/office/drawing/2014/main" id="{65EE08EF-1DBD-CFB0-E086-229C047EA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64310"/>
            <a:ext cx="5943600" cy="539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12F162-18E2-C453-FE00-A84226B98730}"/>
              </a:ext>
            </a:extLst>
          </p:cNvPr>
          <p:cNvSpPr txBox="1"/>
          <p:nvPr/>
        </p:nvSpPr>
        <p:spPr>
          <a:xfrm>
            <a:off x="6286500" y="2586038"/>
            <a:ext cx="44005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 found no significant sex differences in terms of proportion membership. My analysis hit a wall here </a:t>
            </a:r>
          </a:p>
        </p:txBody>
      </p:sp>
    </p:spTree>
    <p:extLst>
      <p:ext uri="{BB962C8B-B14F-4D97-AF65-F5344CB8AC3E}">
        <p14:creationId xmlns:p14="http://schemas.microsoft.com/office/powerpoint/2010/main" val="665994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3D14B-F529-FC3C-5FB0-B316F82E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1F1D-901F-33E6-476D-54703338B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Would a cluster that orchestrates sex change be in the midst of sex change, or have completed sex change? (see lasso prediction)</a:t>
            </a:r>
          </a:p>
          <a:p>
            <a:r>
              <a:rPr lang="en-US" dirty="0"/>
              <a:t>Spatial mapping of clusters? </a:t>
            </a:r>
          </a:p>
          <a:p>
            <a:pPr lvl="1"/>
            <a:r>
              <a:rPr lang="en-US" dirty="0" err="1"/>
              <a:t>scGESTALT</a:t>
            </a:r>
            <a:r>
              <a:rPr lang="en-US" dirty="0"/>
              <a:t> markers (I did some initial but I’m not super confident in my mapping)</a:t>
            </a:r>
          </a:p>
          <a:p>
            <a:pPr lvl="2"/>
            <a:r>
              <a:rPr lang="en-US" dirty="0"/>
              <a:t>That paper gives a list of marker genes, is there some Seurat function to determine which cluster best aligns with that or something similar</a:t>
            </a:r>
          </a:p>
          <a:p>
            <a:pPr lvl="1"/>
            <a:r>
              <a:rPr lang="en-US" dirty="0"/>
              <a:t>Cichlid markers</a:t>
            </a:r>
          </a:p>
          <a:p>
            <a:pPr lvl="1"/>
            <a:r>
              <a:rPr lang="en-US" dirty="0" err="1"/>
              <a:t>HypoMAP</a:t>
            </a:r>
            <a:r>
              <a:rPr lang="en-US" dirty="0"/>
              <a:t> (again, not very confident in my mapping)</a:t>
            </a:r>
          </a:p>
          <a:p>
            <a:r>
              <a:rPr lang="en-US" dirty="0"/>
              <a:t>How to analyze proportion differences?</a:t>
            </a:r>
          </a:p>
          <a:p>
            <a:pPr lvl="1"/>
            <a:r>
              <a:rPr lang="en-US" dirty="0"/>
              <a:t>Fisher test?, Binomial GLM? Binomial GLMER?</a:t>
            </a:r>
          </a:p>
          <a:p>
            <a:pPr lvl="2"/>
            <a:r>
              <a:rPr lang="en-US" dirty="0"/>
              <a:t>I used Binomial GLM here</a:t>
            </a:r>
          </a:p>
          <a:p>
            <a:r>
              <a:rPr lang="en-US" dirty="0"/>
              <a:t>Which clusters to exclude (see next slide)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11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9D20D-1127-04D6-75D4-86DF2B226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Here Are Our Marker Genes</a:t>
            </a:r>
          </a:p>
        </p:txBody>
      </p:sp>
      <p:pic>
        <p:nvPicPr>
          <p:cNvPr id="5" name="Content Placeholder 12">
            <a:extLst>
              <a:ext uri="{FF2B5EF4-FFF2-40B4-BE49-F238E27FC236}">
                <a16:creationId xmlns:a16="http://schemas.microsoft.com/office/drawing/2014/main" id="{B2DAFCD8-3CAE-2503-CC0B-22A458443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804" y="1242128"/>
            <a:ext cx="8122037" cy="550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17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D313E-0735-791B-0FD8-5B880D6D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Which Clusters to Exclude?</a:t>
            </a:r>
          </a:p>
        </p:txBody>
      </p:sp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A4CBB01D-567E-8886-EB72-4A1DEF1D8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190" y="1690688"/>
            <a:ext cx="8648700" cy="195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D26CF9-9D98-9726-02BE-1667D2FF7B03}"/>
              </a:ext>
            </a:extLst>
          </p:cNvPr>
          <p:cNvSpPr txBox="1"/>
          <p:nvPr/>
        </p:nvSpPr>
        <p:spPr>
          <a:xfrm>
            <a:off x="1520190" y="3829050"/>
            <a:ext cx="8349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Proportion of fish with nuclei in a given cluster. Cluster 30 – OB, 15 – </a:t>
            </a:r>
            <a:r>
              <a:rPr lang="en-US" dirty="0" err="1"/>
              <a:t>Uncclear</a:t>
            </a:r>
            <a:r>
              <a:rPr lang="en-US" dirty="0"/>
              <a:t>.</a:t>
            </a:r>
          </a:p>
          <a:p>
            <a:pPr algn="ctr"/>
            <a:r>
              <a:rPr lang="en-US" dirty="0"/>
              <a:t>What about others</a:t>
            </a:r>
          </a:p>
        </p:txBody>
      </p:sp>
      <p:pic>
        <p:nvPicPr>
          <p:cNvPr id="1028" name="Picture 4" descr="Image preview">
            <a:extLst>
              <a:ext uri="{FF2B5EF4-FFF2-40B4-BE49-F238E27FC236}">
                <a16:creationId xmlns:a16="http://schemas.microsoft.com/office/drawing/2014/main" id="{0A0CB2ED-43A9-60E2-8F8A-A8E7F4F81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005" y="4478701"/>
            <a:ext cx="9483090" cy="99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A95095-B478-31DE-D048-3A2893E0A542}"/>
              </a:ext>
            </a:extLst>
          </p:cNvPr>
          <p:cNvSpPr txBox="1"/>
          <p:nvPr/>
        </p:nvSpPr>
        <p:spPr>
          <a:xfrm>
            <a:off x="725530" y="5471589"/>
            <a:ext cx="103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By individual, maybe we remove clusters we know are bad first and then review if there are any bad fish?</a:t>
            </a:r>
          </a:p>
        </p:txBody>
      </p:sp>
    </p:spTree>
    <p:extLst>
      <p:ext uri="{BB962C8B-B14F-4D97-AF65-F5344CB8AC3E}">
        <p14:creationId xmlns:p14="http://schemas.microsoft.com/office/powerpoint/2010/main" val="4253690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9751-14E7-D496-015B-A80ED61D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0616F-E957-CDE9-81E6-679CC567C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Gabe</a:t>
            </a:r>
          </a:p>
          <a:p>
            <a:pPr lvl="1"/>
            <a:r>
              <a:rPr lang="en-US" dirty="0"/>
              <a:t>Radial Glia, Dm, Fibroblast, Oligodendrocyte deep dive</a:t>
            </a:r>
          </a:p>
          <a:p>
            <a:pPr lvl="1"/>
            <a:r>
              <a:rPr lang="en-US" dirty="0"/>
              <a:t>Are CCKs and CCKRs DEGs?</a:t>
            </a:r>
          </a:p>
          <a:p>
            <a:pPr lvl="1"/>
            <a:r>
              <a:rPr lang="en-US" dirty="0"/>
              <a:t>Proportion DEGs</a:t>
            </a:r>
          </a:p>
          <a:p>
            <a:pPr lvl="1"/>
            <a:r>
              <a:rPr lang="en-US" dirty="0"/>
              <a:t>Behavior, Gonad, 11KT DEGs</a:t>
            </a:r>
          </a:p>
          <a:p>
            <a:pPr lvl="1"/>
            <a:r>
              <a:rPr lang="en-US" dirty="0"/>
              <a:t>Trajectory / </a:t>
            </a:r>
            <a:r>
              <a:rPr lang="en-US" dirty="0" err="1"/>
              <a:t>pseudotime</a:t>
            </a:r>
            <a:r>
              <a:rPr lang="en-US" dirty="0"/>
              <a:t> analysis from radial glia</a:t>
            </a:r>
          </a:p>
          <a:p>
            <a:r>
              <a:rPr lang="en-US" dirty="0"/>
              <a:t>Zack</a:t>
            </a:r>
          </a:p>
          <a:p>
            <a:pPr lvl="1"/>
            <a:r>
              <a:rPr lang="en-US" dirty="0"/>
              <a:t>Spatial mapping</a:t>
            </a:r>
          </a:p>
          <a:p>
            <a:r>
              <a:rPr lang="en-US" dirty="0"/>
              <a:t>Ideas?</a:t>
            </a:r>
          </a:p>
          <a:p>
            <a:pPr lvl="1"/>
            <a:r>
              <a:rPr lang="en-US" dirty="0" err="1"/>
              <a:t>NeuronChat</a:t>
            </a:r>
            <a:r>
              <a:rPr lang="en-US" dirty="0"/>
              <a:t>? Other tools?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44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EEB55-9054-F473-10F9-F671C5D18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58DD59-9D06-EF22-A694-799BB6BB3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85804" y="1242128"/>
            <a:ext cx="8122037" cy="550437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BE7192-EF44-B692-9000-9B83631A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804" y="15503"/>
            <a:ext cx="8206196" cy="1325563"/>
          </a:xfrm>
        </p:spPr>
        <p:txBody>
          <a:bodyPr/>
          <a:lstStyle/>
          <a:p>
            <a:pPr algn="ctr"/>
            <a:r>
              <a:rPr lang="en-US" dirty="0"/>
              <a:t>Interesting Cell Types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B094C7-D564-BCCA-1684-1A28BC0BA721}"/>
              </a:ext>
            </a:extLst>
          </p:cNvPr>
          <p:cNvSpPr/>
          <p:nvPr/>
        </p:nvSpPr>
        <p:spPr>
          <a:xfrm>
            <a:off x="8431430" y="1165253"/>
            <a:ext cx="202301" cy="5486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941A3-14E3-0EF2-7180-0CE45BFC78D4}"/>
              </a:ext>
            </a:extLst>
          </p:cNvPr>
          <p:cNvSpPr txBox="1"/>
          <p:nvPr/>
        </p:nvSpPr>
        <p:spPr>
          <a:xfrm>
            <a:off x="0" y="1174371"/>
            <a:ext cx="391200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see these interesting clusters again later</a:t>
            </a:r>
          </a:p>
          <a:p>
            <a:endParaRPr lang="en-US" dirty="0"/>
          </a:p>
          <a:p>
            <a:r>
              <a:rPr lang="en-US" dirty="0"/>
              <a:t>Cluster 19 – Mixed GABA+ and GLUT+ markers (interesting), expresses androgen receptor (</a:t>
            </a:r>
            <a:r>
              <a:rPr lang="en-US" i="1" dirty="0" err="1"/>
              <a:t>ar</a:t>
            </a:r>
            <a:r>
              <a:rPr lang="en-US" dirty="0"/>
              <a:t>), POA markers (</a:t>
            </a:r>
            <a:r>
              <a:rPr lang="en-US" i="1" dirty="0"/>
              <a:t>hmx2</a:t>
            </a:r>
            <a:r>
              <a:rPr lang="en-US" dirty="0"/>
              <a:t>, </a:t>
            </a:r>
            <a:r>
              <a:rPr lang="en-US" i="1" dirty="0"/>
              <a:t>hmx3a</a:t>
            </a:r>
            <a:r>
              <a:rPr lang="en-US" dirty="0"/>
              <a:t>), and estrogen receptor </a:t>
            </a:r>
            <a:r>
              <a:rPr lang="en-US" i="1" dirty="0"/>
              <a:t>(esr2b</a:t>
            </a:r>
            <a:r>
              <a:rPr lang="en-US" dirty="0"/>
              <a:t>)</a:t>
            </a:r>
            <a:r>
              <a:rPr lang="en-US" i="1" dirty="0"/>
              <a:t>.</a:t>
            </a:r>
            <a:r>
              <a:rPr lang="en-US" dirty="0"/>
              <a:t> This is very obviously a POA cluster. Weakly </a:t>
            </a:r>
            <a:r>
              <a:rPr lang="en-US" i="1" dirty="0" err="1"/>
              <a:t>cckb</a:t>
            </a:r>
            <a:r>
              <a:rPr lang="en-US" dirty="0"/>
              <a:t>+</a:t>
            </a:r>
          </a:p>
          <a:p>
            <a:endParaRPr lang="en-US" dirty="0"/>
          </a:p>
          <a:p>
            <a:r>
              <a:rPr lang="en-US" dirty="0"/>
              <a:t>Cluster 3 – GLUT+, </a:t>
            </a:r>
            <a:r>
              <a:rPr lang="en-US" i="1" dirty="0"/>
              <a:t>gal</a:t>
            </a:r>
            <a:r>
              <a:rPr lang="en-US" dirty="0"/>
              <a:t>+, probably POA</a:t>
            </a:r>
          </a:p>
          <a:p>
            <a:endParaRPr lang="en-US" dirty="0"/>
          </a:p>
          <a:p>
            <a:r>
              <a:rPr lang="en-US" dirty="0"/>
              <a:t>Cluster 12- GLUT+, ach</a:t>
            </a:r>
            <a:r>
              <a:rPr lang="en-US" i="1" dirty="0"/>
              <a:t>+ (slc18a3b), kiss1+</a:t>
            </a:r>
          </a:p>
          <a:p>
            <a:endParaRPr lang="en-US" i="1" dirty="0"/>
          </a:p>
          <a:p>
            <a:r>
              <a:rPr lang="en-US" dirty="0"/>
              <a:t>Cluster 15 – GABA+, </a:t>
            </a:r>
            <a:r>
              <a:rPr lang="en-US" i="1" dirty="0" err="1"/>
              <a:t>cckb</a:t>
            </a:r>
            <a:r>
              <a:rPr lang="en-US" dirty="0"/>
              <a:t>+ and </a:t>
            </a:r>
            <a:r>
              <a:rPr lang="en-US" i="1" dirty="0" err="1"/>
              <a:t>cckbra</a:t>
            </a:r>
            <a:r>
              <a:rPr lang="en-US" dirty="0"/>
              <a:t>+.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BAA95C-A6C0-AE07-5285-2E65A2A89A7F}"/>
              </a:ext>
            </a:extLst>
          </p:cNvPr>
          <p:cNvSpPr/>
          <p:nvPr/>
        </p:nvSpPr>
        <p:spPr>
          <a:xfrm>
            <a:off x="5620658" y="1175254"/>
            <a:ext cx="202301" cy="5486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70509-79B1-4063-B453-BC74F66CF524}"/>
              </a:ext>
            </a:extLst>
          </p:cNvPr>
          <p:cNvSpPr/>
          <p:nvPr/>
        </p:nvSpPr>
        <p:spPr>
          <a:xfrm>
            <a:off x="7213802" y="1174371"/>
            <a:ext cx="202301" cy="5486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317BAF-6743-4822-47F0-46203FF6AB50}"/>
              </a:ext>
            </a:extLst>
          </p:cNvPr>
          <p:cNvSpPr/>
          <p:nvPr/>
        </p:nvSpPr>
        <p:spPr>
          <a:xfrm>
            <a:off x="7715824" y="1151960"/>
            <a:ext cx="202301" cy="5486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31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A6EC5-943F-F747-89E5-E11D9069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51655-7D91-6C72-EFF7-EB6D5CEB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CCK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57930-9115-9141-809D-87B0867181B6}"/>
              </a:ext>
            </a:extLst>
          </p:cNvPr>
          <p:cNvSpPr txBox="1"/>
          <p:nvPr/>
        </p:nvSpPr>
        <p:spPr>
          <a:xfrm>
            <a:off x="0" y="1156400"/>
            <a:ext cx="39120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a lot of CCK Clusters</a:t>
            </a:r>
          </a:p>
          <a:p>
            <a:endParaRPr lang="en-US" dirty="0"/>
          </a:p>
          <a:p>
            <a:r>
              <a:rPr lang="en-US" i="1" dirty="0" err="1"/>
              <a:t>ccka</a:t>
            </a:r>
            <a:r>
              <a:rPr lang="en-US" dirty="0"/>
              <a:t>+ (LOC111562384)</a:t>
            </a:r>
          </a:p>
          <a:p>
            <a:r>
              <a:rPr lang="en-US" dirty="0"/>
              <a:t>Clusters 10, 11, weakly 0, 28</a:t>
            </a:r>
          </a:p>
          <a:p>
            <a:endParaRPr lang="en-US" dirty="0"/>
          </a:p>
          <a:p>
            <a:r>
              <a:rPr lang="en-US" i="1" dirty="0" err="1"/>
              <a:t>cckb</a:t>
            </a:r>
            <a:r>
              <a:rPr lang="en-US" dirty="0"/>
              <a:t>+</a:t>
            </a:r>
          </a:p>
          <a:p>
            <a:r>
              <a:rPr lang="en-US" dirty="0"/>
              <a:t>Clusters 6 (Dm), 8, 15, weakly </a:t>
            </a:r>
            <a:r>
              <a:rPr lang="en-US" b="1" dirty="0"/>
              <a:t>2 (RG), </a:t>
            </a:r>
            <a:r>
              <a:rPr lang="en-US" dirty="0"/>
              <a:t>13 and 19</a:t>
            </a:r>
          </a:p>
          <a:p>
            <a:endParaRPr lang="en-US" dirty="0"/>
          </a:p>
          <a:p>
            <a:r>
              <a:rPr lang="en-US" i="1" dirty="0" err="1"/>
              <a:t>cckbra</a:t>
            </a:r>
            <a:r>
              <a:rPr lang="en-US" i="1" dirty="0"/>
              <a:t>+</a:t>
            </a:r>
          </a:p>
          <a:p>
            <a:r>
              <a:rPr lang="en-US" dirty="0" err="1"/>
              <a:t>Cluters</a:t>
            </a:r>
            <a:r>
              <a:rPr lang="en-US" dirty="0"/>
              <a:t> 5, 13, 15, 25, 27, 28, weakly 0, 1, 17, 31</a:t>
            </a:r>
          </a:p>
          <a:p>
            <a:endParaRPr lang="en-US" dirty="0"/>
          </a:p>
          <a:p>
            <a:r>
              <a:rPr lang="en-US" i="1" dirty="0" err="1"/>
              <a:t>cckbrb</a:t>
            </a:r>
            <a:r>
              <a:rPr lang="en-US" i="1" dirty="0"/>
              <a:t>+</a:t>
            </a:r>
          </a:p>
          <a:p>
            <a:r>
              <a:rPr lang="en-US" dirty="0"/>
              <a:t> Cluster 27 weakly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DA7E5E2-2BCB-DF1C-42A7-AC49F376A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804" y="1242128"/>
            <a:ext cx="8122037" cy="550437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1FD993-F81A-6251-E2BF-7FF1971BDF09}"/>
              </a:ext>
            </a:extLst>
          </p:cNvPr>
          <p:cNvSpPr/>
          <p:nvPr/>
        </p:nvSpPr>
        <p:spPr>
          <a:xfrm rot="5400000">
            <a:off x="7283394" y="-707665"/>
            <a:ext cx="413468" cy="656777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12DAD2-E2A8-6D91-05C2-07F8332B941F}"/>
              </a:ext>
            </a:extLst>
          </p:cNvPr>
          <p:cNvSpPr/>
          <p:nvPr/>
        </p:nvSpPr>
        <p:spPr>
          <a:xfrm>
            <a:off x="6019801" y="1311246"/>
            <a:ext cx="152399" cy="521213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DCDED4-1637-0C9C-C76C-3D72F2F3C352}"/>
              </a:ext>
            </a:extLst>
          </p:cNvPr>
          <p:cNvSpPr/>
          <p:nvPr/>
        </p:nvSpPr>
        <p:spPr>
          <a:xfrm>
            <a:off x="6172200" y="1306276"/>
            <a:ext cx="152399" cy="521213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ED3D54-DBC1-F319-8DA7-A5A9FE8D68EA}"/>
              </a:ext>
            </a:extLst>
          </p:cNvPr>
          <p:cNvSpPr/>
          <p:nvPr/>
        </p:nvSpPr>
        <p:spPr>
          <a:xfrm>
            <a:off x="6539347" y="1319039"/>
            <a:ext cx="152399" cy="521213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BF7C14-2FFA-2A69-9173-037EA6FBB226}"/>
              </a:ext>
            </a:extLst>
          </p:cNvPr>
          <p:cNvSpPr/>
          <p:nvPr/>
        </p:nvSpPr>
        <p:spPr>
          <a:xfrm>
            <a:off x="6871856" y="1313020"/>
            <a:ext cx="152399" cy="521213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334A17-E350-E6F3-5D41-47D3C11856E5}"/>
              </a:ext>
            </a:extLst>
          </p:cNvPr>
          <p:cNvSpPr/>
          <p:nvPr/>
        </p:nvSpPr>
        <p:spPr>
          <a:xfrm>
            <a:off x="7051967" y="1314973"/>
            <a:ext cx="152399" cy="521213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089E4A-AF10-601F-4E43-B7D0C89DEE65}"/>
              </a:ext>
            </a:extLst>
          </p:cNvPr>
          <p:cNvSpPr/>
          <p:nvPr/>
        </p:nvSpPr>
        <p:spPr>
          <a:xfrm>
            <a:off x="7398331" y="1318892"/>
            <a:ext cx="152399" cy="521213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56471C-155C-1917-67BB-E5A7D5644FD1}"/>
              </a:ext>
            </a:extLst>
          </p:cNvPr>
          <p:cNvSpPr/>
          <p:nvPr/>
        </p:nvSpPr>
        <p:spPr>
          <a:xfrm>
            <a:off x="7737768" y="1319795"/>
            <a:ext cx="152399" cy="521213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AB3276-78F0-3373-97BA-C22FE0BA31DE}"/>
              </a:ext>
            </a:extLst>
          </p:cNvPr>
          <p:cNvSpPr/>
          <p:nvPr/>
        </p:nvSpPr>
        <p:spPr>
          <a:xfrm>
            <a:off x="8091059" y="1316781"/>
            <a:ext cx="152399" cy="521213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AF848B-D8EB-1B59-1BB2-EF2B38A0E195}"/>
              </a:ext>
            </a:extLst>
          </p:cNvPr>
          <p:cNvSpPr/>
          <p:nvPr/>
        </p:nvSpPr>
        <p:spPr>
          <a:xfrm>
            <a:off x="8444349" y="1302924"/>
            <a:ext cx="152399" cy="521213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EC8B08-66AC-E123-AEC7-84A4E5A7982A}"/>
              </a:ext>
            </a:extLst>
          </p:cNvPr>
          <p:cNvSpPr/>
          <p:nvPr/>
        </p:nvSpPr>
        <p:spPr>
          <a:xfrm>
            <a:off x="9483437" y="1309255"/>
            <a:ext cx="152399" cy="521213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DAEF3E-D331-F0BE-0573-635421A0A53B}"/>
              </a:ext>
            </a:extLst>
          </p:cNvPr>
          <p:cNvSpPr/>
          <p:nvPr/>
        </p:nvSpPr>
        <p:spPr>
          <a:xfrm>
            <a:off x="9829802" y="1316182"/>
            <a:ext cx="152399" cy="521213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3E88FC-8D6E-6129-0D76-57249C4FA537}"/>
              </a:ext>
            </a:extLst>
          </p:cNvPr>
          <p:cNvSpPr/>
          <p:nvPr/>
        </p:nvSpPr>
        <p:spPr>
          <a:xfrm>
            <a:off x="10009910" y="1323110"/>
            <a:ext cx="152399" cy="521213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ED6227-F7F9-0631-BEDD-F81FE79DF7D0}"/>
              </a:ext>
            </a:extLst>
          </p:cNvPr>
          <p:cNvSpPr/>
          <p:nvPr/>
        </p:nvSpPr>
        <p:spPr>
          <a:xfrm>
            <a:off x="5496695" y="1323600"/>
            <a:ext cx="152399" cy="521213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1984E1E-FFAC-900B-2F38-28F7241E437B}"/>
              </a:ext>
            </a:extLst>
          </p:cNvPr>
          <p:cNvSpPr/>
          <p:nvPr/>
        </p:nvSpPr>
        <p:spPr>
          <a:xfrm>
            <a:off x="5146584" y="1319478"/>
            <a:ext cx="152399" cy="521213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749A351-177B-88C9-46D7-19A123488CDF}"/>
              </a:ext>
            </a:extLst>
          </p:cNvPr>
          <p:cNvSpPr/>
          <p:nvPr/>
        </p:nvSpPr>
        <p:spPr>
          <a:xfrm>
            <a:off x="5298984" y="1315356"/>
            <a:ext cx="152399" cy="521213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C288B-B0D9-363E-12AA-D0944E9E520A}"/>
              </a:ext>
            </a:extLst>
          </p:cNvPr>
          <p:cNvSpPr/>
          <p:nvPr/>
        </p:nvSpPr>
        <p:spPr>
          <a:xfrm>
            <a:off x="10533016" y="1343702"/>
            <a:ext cx="152399" cy="521213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81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6C13C-4F22-6A51-4D11-32F65399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With the Old Labels – 3 = POA / POA Adjacent</a:t>
            </a:r>
          </a:p>
        </p:txBody>
      </p:sp>
      <p:pic>
        <p:nvPicPr>
          <p:cNvPr id="4" name="Picture 3" descr="A colorful blotches with numbers and letters&#10;&#10;Description automatically generated">
            <a:extLst>
              <a:ext uri="{FF2B5EF4-FFF2-40B4-BE49-F238E27FC236}">
                <a16:creationId xmlns:a16="http://schemas.microsoft.com/office/drawing/2014/main" id="{732F461E-FFE2-2484-563E-96A58CD53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4" t="2713" r="11206" b="11381"/>
          <a:stretch/>
        </p:blipFill>
        <p:spPr>
          <a:xfrm>
            <a:off x="8048728" y="1600255"/>
            <a:ext cx="4123309" cy="4413249"/>
          </a:xfrm>
          <a:prstGeom prst="rect">
            <a:avLst/>
          </a:prstGeom>
        </p:spPr>
      </p:pic>
      <p:pic>
        <p:nvPicPr>
          <p:cNvPr id="5" name="Picture 4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1D4265DD-6263-C911-8B9D-AF7CA2A83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0" r="22500" b="12216"/>
          <a:stretch/>
        </p:blipFill>
        <p:spPr>
          <a:xfrm>
            <a:off x="19963" y="1403800"/>
            <a:ext cx="3624105" cy="4474486"/>
          </a:xfrm>
          <a:prstGeom prst="rect">
            <a:avLst/>
          </a:prstGeom>
        </p:spPr>
      </p:pic>
      <p:pic>
        <p:nvPicPr>
          <p:cNvPr id="6" name="Picture 5" descr="A colorful blots with numbers&#10;&#10;Description automatically generated">
            <a:extLst>
              <a:ext uri="{FF2B5EF4-FFF2-40B4-BE49-F238E27FC236}">
                <a16:creationId xmlns:a16="http://schemas.microsoft.com/office/drawing/2014/main" id="{28C3C1B4-E9E3-BAC6-1BD7-E05D798B68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28" b="1790"/>
          <a:stretch/>
        </p:blipFill>
        <p:spPr>
          <a:xfrm>
            <a:off x="3644068" y="1443993"/>
            <a:ext cx="4404660" cy="44744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893C83-3C74-8942-3FE1-6238036260B6}"/>
              </a:ext>
            </a:extLst>
          </p:cNvPr>
          <p:cNvSpPr txBox="1"/>
          <p:nvPr/>
        </p:nvSpPr>
        <p:spPr>
          <a:xfrm>
            <a:off x="238598" y="5882875"/>
            <a:ext cx="318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Object Current Labels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AAC84-0ABB-5D5F-448A-66DAEB22FD5C}"/>
              </a:ext>
            </a:extLst>
          </p:cNvPr>
          <p:cNvSpPr txBox="1"/>
          <p:nvPr/>
        </p:nvSpPr>
        <p:spPr>
          <a:xfrm>
            <a:off x="3703187" y="5878286"/>
            <a:ext cx="424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Old Object Old Labels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F11E5-EC2B-3B93-56D1-F959820EA4C9}"/>
              </a:ext>
            </a:extLst>
          </p:cNvPr>
          <p:cNvSpPr txBox="1"/>
          <p:nvPr/>
        </p:nvSpPr>
        <p:spPr>
          <a:xfrm>
            <a:off x="8048728" y="5918479"/>
            <a:ext cx="401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Object Old Labels</a:t>
            </a:r>
          </a:p>
        </p:txBody>
      </p:sp>
    </p:spTree>
    <p:extLst>
      <p:ext uri="{BB962C8B-B14F-4D97-AF65-F5344CB8AC3E}">
        <p14:creationId xmlns:p14="http://schemas.microsoft.com/office/powerpoint/2010/main" val="928198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EC791-F6C6-B9D4-AE34-59A5F8066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82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Putative IDs – A mess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D4007E-746F-D236-B40B-F635D3462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323521"/>
              </p:ext>
            </p:extLst>
          </p:nvPr>
        </p:nvGraphicFramePr>
        <p:xfrm>
          <a:off x="62315" y="1560904"/>
          <a:ext cx="6033685" cy="522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8886">
                  <a:extLst>
                    <a:ext uri="{9D8B030D-6E8A-4147-A177-3AD203B41FA5}">
                      <a16:colId xmlns:a16="http://schemas.microsoft.com/office/drawing/2014/main" val="2864080570"/>
                    </a:ext>
                  </a:extLst>
                </a:gridCol>
                <a:gridCol w="5234799">
                  <a:extLst>
                    <a:ext uri="{9D8B030D-6E8A-4147-A177-3AD203B41FA5}">
                      <a16:colId xmlns:a16="http://schemas.microsoft.com/office/drawing/2014/main" val="4077415763"/>
                    </a:ext>
                  </a:extLst>
                </a:gridCol>
              </a:tblGrid>
              <a:tr h="2954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Cluster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Putative 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2309113812"/>
                  </a:ext>
                </a:extLst>
              </a:tr>
              <a:tr h="2954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POA_1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3323562134"/>
                  </a:ext>
                </a:extLst>
              </a:tr>
              <a:tr h="2954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POA_2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2052145608"/>
                  </a:ext>
                </a:extLst>
              </a:tr>
              <a:tr h="2954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Radial Glia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2076070500"/>
                  </a:ext>
                </a:extLst>
              </a:tr>
              <a:tr h="2954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gal+ GLUT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2520431189"/>
                  </a:ext>
                </a:extLst>
              </a:tr>
              <a:tr h="2954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Oligo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177816422"/>
                  </a:ext>
                </a:extLst>
              </a:tr>
              <a:tr h="3804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npy</a:t>
                      </a:r>
                      <a:r>
                        <a:rPr lang="en-US" sz="1800" u="none" strike="noStrike" dirty="0">
                          <a:effectLst/>
                        </a:rPr>
                        <a:t>+ </a:t>
                      </a:r>
                      <a:r>
                        <a:rPr lang="en-US" sz="1800" u="none" strike="noStrike" dirty="0" err="1">
                          <a:effectLst/>
                        </a:rPr>
                        <a:t>cckbra</a:t>
                      </a:r>
                      <a:r>
                        <a:rPr lang="en-US" sz="1800" u="none" strike="noStrike" dirty="0">
                          <a:effectLst/>
                        </a:rPr>
                        <a:t>+ GABA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2750372292"/>
                  </a:ext>
                </a:extLst>
              </a:tr>
              <a:tr h="2954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1251279027"/>
                  </a:ext>
                </a:extLst>
              </a:tr>
              <a:tr h="2954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tac1+ GLUT_1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2013759754"/>
                  </a:ext>
                </a:extLst>
              </a:tr>
              <a:tr h="408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cckb+ GLUT_1 (Potentially POA)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177371083"/>
                  </a:ext>
                </a:extLst>
              </a:tr>
              <a:tr h="2954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tac1+ GLUT_2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1866150474"/>
                  </a:ext>
                </a:extLst>
              </a:tr>
              <a:tr h="2954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ccka+ GLUT_1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2871604053"/>
                  </a:ext>
                </a:extLst>
              </a:tr>
              <a:tr h="2954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ccka+ GLUT_2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96179561"/>
                  </a:ext>
                </a:extLst>
              </a:tr>
              <a:tr h="2954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ach+ kiss1+ GLUT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1519949888"/>
                  </a:ext>
                </a:extLst>
              </a:tr>
              <a:tr h="2954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Di-G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577791800"/>
                  </a:ext>
                </a:extLst>
              </a:tr>
              <a:tr h="2954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Microglia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2297118416"/>
                  </a:ext>
                </a:extLst>
              </a:tr>
              <a:tr h="2954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pdyn</a:t>
                      </a:r>
                      <a:r>
                        <a:rPr lang="en-US" sz="1800" u="none" strike="noStrike" dirty="0">
                          <a:effectLst/>
                        </a:rPr>
                        <a:t>+ GLUT (Potentially POA but also maps to 2a)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273089151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3D39E2-66FD-0B0B-4E41-EB01CFF8D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457125"/>
              </p:ext>
            </p:extLst>
          </p:nvPr>
        </p:nvGraphicFramePr>
        <p:xfrm>
          <a:off x="6511332" y="1560904"/>
          <a:ext cx="5439507" cy="5297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3965">
                  <a:extLst>
                    <a:ext uri="{9D8B030D-6E8A-4147-A177-3AD203B41FA5}">
                      <a16:colId xmlns:a16="http://schemas.microsoft.com/office/drawing/2014/main" val="3193807896"/>
                    </a:ext>
                  </a:extLst>
                </a:gridCol>
                <a:gridCol w="4615542">
                  <a:extLst>
                    <a:ext uri="{9D8B030D-6E8A-4147-A177-3AD203B41FA5}">
                      <a16:colId xmlns:a16="http://schemas.microsoft.com/office/drawing/2014/main" val="2916713937"/>
                    </a:ext>
                  </a:extLst>
                </a:gridCol>
              </a:tblGrid>
              <a:tr h="342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Cluster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Putative Id</a:t>
                      </a: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1894057940"/>
                  </a:ext>
                </a:extLst>
              </a:tr>
              <a:tr h="302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GLUT_1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1838892959"/>
                  </a:ext>
                </a:extLst>
              </a:tr>
              <a:tr h="302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POA_3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2849633066"/>
                  </a:ext>
                </a:extLst>
              </a:tr>
              <a:tr h="302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OPC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255099245"/>
                  </a:ext>
                </a:extLst>
              </a:tr>
              <a:tr h="302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POA_4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1871875142"/>
                  </a:ext>
                </a:extLst>
              </a:tr>
              <a:tr h="302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npy</a:t>
                      </a:r>
                      <a:r>
                        <a:rPr lang="en-US" sz="1800" u="none" strike="noStrike" dirty="0">
                          <a:effectLst/>
                        </a:rPr>
                        <a:t>+ GABA (Potentially Interneuron)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2515877941"/>
                  </a:ext>
                </a:extLst>
              </a:tr>
              <a:tr h="302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ach+ GLUT (Potentially POA)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3942281610"/>
                  </a:ext>
                </a:extLst>
              </a:tr>
              <a:tr h="302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Ependymal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912369090"/>
                  </a:ext>
                </a:extLst>
              </a:tr>
              <a:tr h="342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POA_5 (Potentially PVN)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1781355561"/>
                  </a:ext>
                </a:extLst>
              </a:tr>
              <a:tr h="302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GLUT_2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549342163"/>
                  </a:ext>
                </a:extLst>
              </a:tr>
              <a:tr h="302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GABA_1 (Potentially POA)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2274619486"/>
                  </a:ext>
                </a:extLst>
              </a:tr>
              <a:tr h="302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Leuko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1280661084"/>
                  </a:ext>
                </a:extLst>
              </a:tr>
              <a:tr h="342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POA_6 (Also potentially PVN)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4158405014"/>
                  </a:ext>
                </a:extLst>
              </a:tr>
              <a:tr h="342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ccka</a:t>
                      </a:r>
                      <a:r>
                        <a:rPr lang="en-US" sz="1800" u="none" strike="noStrike" dirty="0">
                          <a:effectLst/>
                        </a:rPr>
                        <a:t>+ </a:t>
                      </a:r>
                      <a:r>
                        <a:rPr lang="en-US" sz="1800" u="none" strike="noStrike" dirty="0" err="1">
                          <a:effectLst/>
                        </a:rPr>
                        <a:t>cckbra</a:t>
                      </a:r>
                      <a:r>
                        <a:rPr lang="en-US" sz="1800" u="none" strike="noStrike" dirty="0">
                          <a:effectLst/>
                        </a:rPr>
                        <a:t>+ GABA (Potentially POA)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1758957763"/>
                  </a:ext>
                </a:extLst>
              </a:tr>
              <a:tr h="302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Fibroblasts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2755093810"/>
                  </a:ext>
                </a:extLst>
              </a:tr>
              <a:tr h="302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Olfactory Bulb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2298710658"/>
                  </a:ext>
                </a:extLst>
              </a:tr>
              <a:tr h="302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GABA_2 (Potentially POA)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96" marR="4196" marT="4196" marB="0" anchor="b"/>
                </a:tc>
                <a:extLst>
                  <a:ext uri="{0D108BD9-81ED-4DB2-BD59-A6C34878D82A}">
                    <a16:rowId xmlns:a16="http://schemas.microsoft.com/office/drawing/2014/main" val="3667725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487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ECE1-24D3-B970-92A2-CC8B2AEF3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New DEGs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C9A73A-763A-7B46-F015-7F970D8F8D08}"/>
              </a:ext>
            </a:extLst>
          </p:cNvPr>
          <p:cNvGrpSpPr/>
          <p:nvPr/>
        </p:nvGrpSpPr>
        <p:grpSpPr>
          <a:xfrm>
            <a:off x="1845624" y="1497839"/>
            <a:ext cx="10346376" cy="5388390"/>
            <a:chOff x="1010737" y="1471335"/>
            <a:chExt cx="10343063" cy="5386665"/>
          </a:xfrm>
        </p:grpSpPr>
        <p:pic>
          <p:nvPicPr>
            <p:cNvPr id="2050" name="Picture 2" descr="A graph of different colored squares&#10;&#10;Description automatically generated">
              <a:extLst>
                <a:ext uri="{FF2B5EF4-FFF2-40B4-BE49-F238E27FC236}">
                  <a16:creationId xmlns:a16="http://schemas.microsoft.com/office/drawing/2014/main" id="{572771A2-F55D-C398-BD4D-C1BE4D7346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737" y="1476375"/>
              <a:ext cx="10343063" cy="538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04A4A9-EB48-1904-0873-749D0C2A926C}"/>
                </a:ext>
              </a:extLst>
            </p:cNvPr>
            <p:cNvSpPr txBox="1"/>
            <p:nvPr/>
          </p:nvSpPr>
          <p:spPr>
            <a:xfrm>
              <a:off x="5546163" y="1471335"/>
              <a:ext cx="920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565382-431D-9839-7416-51855D4EFB56}"/>
                </a:ext>
              </a:extLst>
            </p:cNvPr>
            <p:cNvSpPr txBox="1"/>
            <p:nvPr/>
          </p:nvSpPr>
          <p:spPr>
            <a:xfrm>
              <a:off x="4359965" y="2630899"/>
              <a:ext cx="1186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Microglia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AD826D-B865-CF46-F41F-FE71D80E512A}"/>
                </a:ext>
              </a:extLst>
            </p:cNvPr>
            <p:cNvSpPr txBox="1"/>
            <p:nvPr/>
          </p:nvSpPr>
          <p:spPr>
            <a:xfrm>
              <a:off x="1742660" y="2630899"/>
              <a:ext cx="1318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Radial Glia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DFA8D52-6568-8759-E4B4-3B082C5AD4D9}"/>
              </a:ext>
            </a:extLst>
          </p:cNvPr>
          <p:cNvSpPr txBox="1"/>
          <p:nvPr/>
        </p:nvSpPr>
        <p:spPr>
          <a:xfrm>
            <a:off x="61446" y="127701"/>
            <a:ext cx="181711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Labeled clusters are enriched for DEGs</a:t>
            </a:r>
          </a:p>
          <a:p>
            <a:endParaRPr lang="en-US" dirty="0"/>
          </a:p>
          <a:p>
            <a:r>
              <a:rPr lang="en-US" dirty="0"/>
              <a:t>The amount of early DEGs in Microglia and Radial Glia make them strong candidates for the first initiating sex change</a:t>
            </a:r>
          </a:p>
          <a:p>
            <a:endParaRPr lang="en-US" dirty="0"/>
          </a:p>
          <a:p>
            <a:r>
              <a:rPr lang="en-US" dirty="0"/>
              <a:t>I also checked for enrichment for DEG class as well as first and second word in DEG class, only 29 was enriched for either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434D9-631A-DB0A-3B6E-489004D6C30A}"/>
              </a:ext>
            </a:extLst>
          </p:cNvPr>
          <p:cNvSpPr txBox="1"/>
          <p:nvPr/>
        </p:nvSpPr>
        <p:spPr>
          <a:xfrm>
            <a:off x="3168012" y="4375018"/>
            <a:ext cx="95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Oligos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7988D-BABE-BE58-9208-996C319C472B}"/>
              </a:ext>
            </a:extLst>
          </p:cNvPr>
          <p:cNvSpPr txBox="1"/>
          <p:nvPr/>
        </p:nvSpPr>
        <p:spPr>
          <a:xfrm>
            <a:off x="3604606" y="3853682"/>
            <a:ext cx="95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F775F7-0430-C3F4-EB49-1C4F8E2EC662}"/>
              </a:ext>
            </a:extLst>
          </p:cNvPr>
          <p:cNvSpPr txBox="1"/>
          <p:nvPr/>
        </p:nvSpPr>
        <p:spPr>
          <a:xfrm>
            <a:off x="8245171" y="4009889"/>
            <a:ext cx="141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Fibroblasts</a:t>
            </a:r>
          </a:p>
        </p:txBody>
      </p:sp>
    </p:spTree>
    <p:extLst>
      <p:ext uri="{BB962C8B-B14F-4D97-AF65-F5344CB8AC3E}">
        <p14:creationId xmlns:p14="http://schemas.microsoft.com/office/powerpoint/2010/main" val="2146778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2AB0F-E279-B562-CE05-FDB338DF2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GO Analysis of DEGs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2A011-60F5-685A-C235-E14E2667C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9530"/>
            <a:ext cx="10515600" cy="4467433"/>
          </a:xfrm>
        </p:spPr>
        <p:txBody>
          <a:bodyPr/>
          <a:lstStyle/>
          <a:p>
            <a:r>
              <a:rPr lang="en-US" dirty="0"/>
              <a:t>Cluster 19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WordVisi_MSFontService"/>
              </a:rPr>
              <a:t>D-M; </a:t>
            </a:r>
            <a:r>
              <a:rPr lang="en-US" b="0" i="0" dirty="0">
                <a:solidFill>
                  <a:srgbClr val="000000"/>
                </a:solidFill>
                <a:effectLst/>
                <a:latin typeface="WordVisi_MSFontService"/>
              </a:rPr>
              <a:t>G Protein Coupled Receptor pathway</a:t>
            </a:r>
          </a:p>
          <a:p>
            <a:r>
              <a:rPr lang="en-US" dirty="0">
                <a:solidFill>
                  <a:srgbClr val="000000"/>
                </a:solidFill>
                <a:latin typeface="WordVisi_MSFontService"/>
              </a:rPr>
              <a:t>Cluster 2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WordVisi_MSFontService"/>
              </a:rPr>
              <a:t>D-F; </a:t>
            </a:r>
            <a:r>
              <a:rPr lang="en-US" b="1" dirty="0">
                <a:solidFill>
                  <a:srgbClr val="000000"/>
                </a:solidFill>
                <a:latin typeface="WordVisi_MSFontService"/>
              </a:rPr>
              <a:t>Axon guidance</a:t>
            </a:r>
            <a:r>
              <a:rPr lang="en-US" dirty="0">
                <a:solidFill>
                  <a:srgbClr val="000000"/>
                </a:solidFill>
                <a:latin typeface="WordVisi_MSFontService"/>
              </a:rPr>
              <a:t>, brain development, positive regulation of RNAPII</a:t>
            </a:r>
          </a:p>
          <a:p>
            <a:r>
              <a:rPr lang="en-US" dirty="0">
                <a:solidFill>
                  <a:srgbClr val="000000"/>
                </a:solidFill>
                <a:latin typeface="WordVisi_MSFontService"/>
              </a:rPr>
              <a:t>Cluster 14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WordVisi_MSFontService"/>
              </a:rPr>
              <a:t>D-F; </a:t>
            </a:r>
            <a:r>
              <a:rPr lang="en-US" b="1" dirty="0" err="1">
                <a:solidFill>
                  <a:srgbClr val="000000"/>
                </a:solidFill>
                <a:latin typeface="WordVisi_MSFontService"/>
              </a:rPr>
              <a:t>Semaphorin</a:t>
            </a:r>
            <a:r>
              <a:rPr lang="en-US" b="1" dirty="0">
                <a:solidFill>
                  <a:srgbClr val="000000"/>
                </a:solidFill>
                <a:latin typeface="WordVisi_MSFontService"/>
              </a:rPr>
              <a:t> plexin pathway</a:t>
            </a:r>
            <a:r>
              <a:rPr lang="en-US" dirty="0">
                <a:solidFill>
                  <a:srgbClr val="000000"/>
                </a:solidFill>
                <a:latin typeface="WordVisi_MSFontService"/>
              </a:rPr>
              <a:t>, signaling, regulation of response to external stimulus, </a:t>
            </a:r>
            <a:r>
              <a:rPr lang="en-US" b="1" dirty="0">
                <a:solidFill>
                  <a:srgbClr val="000000"/>
                </a:solidFill>
                <a:latin typeface="WordVisi_MSFontService"/>
              </a:rPr>
              <a:t>axon guidance</a:t>
            </a:r>
            <a:r>
              <a:rPr lang="en-US" dirty="0">
                <a:solidFill>
                  <a:srgbClr val="000000"/>
                </a:solidFill>
                <a:latin typeface="WordVisi_MSFontService"/>
              </a:rPr>
              <a:t>, cell communication, </a:t>
            </a:r>
            <a:r>
              <a:rPr lang="en-US" b="1" dirty="0">
                <a:solidFill>
                  <a:srgbClr val="000000"/>
                </a:solidFill>
                <a:latin typeface="WordVisi_MSFontService"/>
              </a:rPr>
              <a:t>angiogenesis</a:t>
            </a:r>
            <a:r>
              <a:rPr lang="en-US" dirty="0">
                <a:solidFill>
                  <a:srgbClr val="000000"/>
                </a:solidFill>
                <a:latin typeface="WordVisi_MSFontService"/>
              </a:rPr>
              <a:t>, </a:t>
            </a:r>
            <a:r>
              <a:rPr lang="en-US" b="1" dirty="0">
                <a:solidFill>
                  <a:srgbClr val="000000"/>
                </a:solidFill>
                <a:latin typeface="WordVisi_MSFontService"/>
              </a:rPr>
              <a:t>nervous system development</a:t>
            </a:r>
            <a:r>
              <a:rPr lang="en-US" dirty="0">
                <a:solidFill>
                  <a:srgbClr val="000000"/>
                </a:solidFill>
                <a:latin typeface="WordVisi_MSFontService"/>
              </a:rPr>
              <a:t>, </a:t>
            </a:r>
            <a:r>
              <a:rPr lang="en-US" b="1" dirty="0">
                <a:solidFill>
                  <a:srgbClr val="000000"/>
                </a:solidFill>
                <a:latin typeface="WordVisi_MSFontService"/>
              </a:rPr>
              <a:t>cell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102912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4839</TotalTime>
  <Words>2045</Words>
  <Application>Microsoft Office PowerPoint</Application>
  <PresentationFormat>Widescreen</PresentationFormat>
  <Paragraphs>392</Paragraphs>
  <Slides>31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Anemonefish POA Multiome Updates</vt:lpstr>
      <vt:lpstr>For Reference Here is Our UMAP</vt:lpstr>
      <vt:lpstr>Here Are Our Marker Genes</vt:lpstr>
      <vt:lpstr>Interesting Cell Types</vt:lpstr>
      <vt:lpstr>The CCK System</vt:lpstr>
      <vt:lpstr>With the Old Labels – 3 = POA / POA Adjacent</vt:lpstr>
      <vt:lpstr>Putative IDs – A mess</vt:lpstr>
      <vt:lpstr>New DEGs</vt:lpstr>
      <vt:lpstr>GO Analysis of DEGs</vt:lpstr>
      <vt:lpstr>Proportion Differences </vt:lpstr>
      <vt:lpstr>Proportion Differences </vt:lpstr>
      <vt:lpstr>Visualized Another Way</vt:lpstr>
      <vt:lpstr>Lasso Penalized Prediction of Sex in Dominants</vt:lpstr>
      <vt:lpstr>Visualized Another Way</vt:lpstr>
      <vt:lpstr>And Another Way</vt:lpstr>
      <vt:lpstr>What is the Mean Lasso Prediction Across Clusters</vt:lpstr>
      <vt:lpstr>Is Sex Change Linear? – Continuity Analysis</vt:lpstr>
      <vt:lpstr>Continuity Analysis</vt:lpstr>
      <vt:lpstr>Visualized Another Way</vt:lpstr>
      <vt:lpstr>A Deep Dive Into POA_4 – Cluster 19 - CytoTRACE</vt:lpstr>
      <vt:lpstr>PowerPoint Presentation</vt:lpstr>
      <vt:lpstr>A Deep Dive Into POA_4 Contd. – DEGs and Prop</vt:lpstr>
      <vt:lpstr>A Deep Dive Into POA_4 Contd. – DEGs GO</vt:lpstr>
      <vt:lpstr>A Deep Dive Into POA_4 Contd. - Lasso </vt:lpstr>
      <vt:lpstr>A Deep Dive Into Microglia – Cluster 14 - CytoTRACE</vt:lpstr>
      <vt:lpstr>A Deep Dive Into Microglia Contd. - CytoTRACE</vt:lpstr>
      <vt:lpstr>A Deep Dive Into Microglia Contd. – DEGs and GO</vt:lpstr>
      <vt:lpstr>A Deep Dive Into Microglia Contd. - Prop</vt:lpstr>
      <vt:lpstr>Open Questions</vt:lpstr>
      <vt:lpstr>Which Clusters to Exclude?</vt:lpstr>
      <vt:lpstr>Next Analyses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Graham, Gabe</dc:creator>
  <cp:lastModifiedBy>Graham, Gabe</cp:lastModifiedBy>
  <cp:revision>2</cp:revision>
  <dcterms:created xsi:type="dcterms:W3CDTF">2025-01-09T16:09:21Z</dcterms:created>
  <dcterms:modified xsi:type="dcterms:W3CDTF">2025-01-26T19:08:30Z</dcterms:modified>
</cp:coreProperties>
</file>